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charts/chart2.xml" ContentType="application/vnd.openxmlformats-officedocument.drawingml.chart+xml"/>
  <Override PartName="/ppt/notesSlides/notesSlide37.xml" ContentType="application/vnd.openxmlformats-officedocument.presentationml.notesSlide+xml"/>
  <Override PartName="/ppt/charts/chart3.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318" r:id="rId2"/>
    <p:sldId id="373" r:id="rId3"/>
    <p:sldId id="374" r:id="rId4"/>
    <p:sldId id="379" r:id="rId5"/>
    <p:sldId id="376" r:id="rId6"/>
    <p:sldId id="312" r:id="rId7"/>
    <p:sldId id="370" r:id="rId8"/>
    <p:sldId id="304" r:id="rId9"/>
    <p:sldId id="305" r:id="rId10"/>
    <p:sldId id="306" r:id="rId11"/>
    <p:sldId id="307" r:id="rId12"/>
    <p:sldId id="308" r:id="rId13"/>
    <p:sldId id="309" r:id="rId14"/>
    <p:sldId id="311" r:id="rId15"/>
    <p:sldId id="310" r:id="rId16"/>
    <p:sldId id="278" r:id="rId17"/>
    <p:sldId id="270" r:id="rId18"/>
    <p:sldId id="271" r:id="rId19"/>
    <p:sldId id="272" r:id="rId20"/>
    <p:sldId id="273" r:id="rId21"/>
    <p:sldId id="274" r:id="rId22"/>
    <p:sldId id="283" r:id="rId23"/>
    <p:sldId id="279" r:id="rId24"/>
    <p:sldId id="280" r:id="rId25"/>
    <p:sldId id="281" r:id="rId26"/>
    <p:sldId id="371" r:id="rId27"/>
    <p:sldId id="359" r:id="rId28"/>
    <p:sldId id="360" r:id="rId29"/>
    <p:sldId id="361" r:id="rId30"/>
    <p:sldId id="362" r:id="rId31"/>
    <p:sldId id="363" r:id="rId32"/>
    <p:sldId id="364" r:id="rId33"/>
    <p:sldId id="365" r:id="rId34"/>
    <p:sldId id="366" r:id="rId35"/>
    <p:sldId id="367" r:id="rId36"/>
    <p:sldId id="368" r:id="rId37"/>
    <p:sldId id="369" r:id="rId38"/>
    <p:sldId id="358" r:id="rId39"/>
    <p:sldId id="333" r:id="rId40"/>
    <p:sldId id="334" r:id="rId41"/>
    <p:sldId id="335" r:id="rId42"/>
    <p:sldId id="337" r:id="rId43"/>
    <p:sldId id="336" r:id="rId44"/>
    <p:sldId id="338" r:id="rId45"/>
    <p:sldId id="340" r:id="rId46"/>
    <p:sldId id="339" r:id="rId47"/>
    <p:sldId id="341" r:id="rId48"/>
    <p:sldId id="342" r:id="rId49"/>
    <p:sldId id="343" r:id="rId50"/>
    <p:sldId id="344" r:id="rId51"/>
    <p:sldId id="345" r:id="rId52"/>
    <p:sldId id="346" r:id="rId53"/>
    <p:sldId id="347" r:id="rId54"/>
    <p:sldId id="348" r:id="rId55"/>
    <p:sldId id="349" r:id="rId56"/>
    <p:sldId id="350" r:id="rId57"/>
    <p:sldId id="321" r:id="rId58"/>
    <p:sldId id="319" r:id="rId59"/>
    <p:sldId id="332" r:id="rId60"/>
    <p:sldId id="275" r:id="rId61"/>
    <p:sldId id="276" r:id="rId62"/>
    <p:sldId id="277" r:id="rId63"/>
    <p:sldId id="325" r:id="rId64"/>
    <p:sldId id="324" r:id="rId65"/>
    <p:sldId id="327" r:id="rId66"/>
    <p:sldId id="284" r:id="rId67"/>
    <p:sldId id="328" r:id="rId68"/>
    <p:sldId id="329" r:id="rId69"/>
    <p:sldId id="330" r:id="rId70"/>
    <p:sldId id="285" r:id="rId71"/>
    <p:sldId id="372" r:id="rId72"/>
    <p:sldId id="286" r:id="rId73"/>
    <p:sldId id="351" r:id="rId74"/>
    <p:sldId id="331" r:id="rId75"/>
    <p:sldId id="353" r:id="rId76"/>
    <p:sldId id="352" r:id="rId77"/>
    <p:sldId id="354" r:id="rId78"/>
    <p:sldId id="355" r:id="rId79"/>
    <p:sldId id="377" r:id="rId80"/>
    <p:sldId id="35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5" autoAdjust="0"/>
    <p:restoredTop sz="70790" autoAdjust="0"/>
  </p:normalViewPr>
  <p:slideViewPr>
    <p:cSldViewPr snapToGrid="0" snapToObjects="1">
      <p:cViewPr>
        <p:scale>
          <a:sx n="77" d="100"/>
          <a:sy n="77" d="100"/>
        </p:scale>
        <p:origin x="-1158" y="-192"/>
      </p:cViewPr>
      <p:guideLst>
        <p:guide orient="horz" pos="2160"/>
        <p:guide pos="3840"/>
      </p:guideLst>
    </p:cSldViewPr>
  </p:slideViewPr>
  <p:notesTextViewPr>
    <p:cViewPr>
      <p:scale>
        <a:sx n="1" d="1"/>
        <a:sy n="1" d="1"/>
      </p:scale>
      <p:origin x="0" y="0"/>
    </p:cViewPr>
  </p:notesTextViewPr>
  <p:sorterViewPr>
    <p:cViewPr>
      <p:scale>
        <a:sx n="100" d="100"/>
        <a:sy n="100" d="100"/>
      </p:scale>
      <p:origin x="0" y="4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Root Mean Square Error</c:v>
                </c:pt>
              </c:strCache>
            </c:strRef>
          </c:tx>
          <c:spPr>
            <a:solidFill>
              <a:schemeClr val="accent4"/>
            </a:solidFill>
            <a:ln>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Sheet1!$A$2:$A$6</c:f>
              <c:strCache>
                <c:ptCount val="5"/>
                <c:pt idx="0">
                  <c:v>Prophet</c:v>
                </c:pt>
                <c:pt idx="1">
                  <c:v>ARIMA</c:v>
                </c:pt>
                <c:pt idx="2">
                  <c:v>GARCH</c:v>
                </c:pt>
                <c:pt idx="3">
                  <c:v>UFCNN</c:v>
                </c:pt>
                <c:pt idx="4">
                  <c:v>RNN</c:v>
                </c:pt>
              </c:strCache>
            </c:strRef>
          </c:cat>
          <c:val>
            <c:numRef>
              <c:f>Sheet1!$B$2:$B$6</c:f>
              <c:numCache>
                <c:formatCode>General</c:formatCode>
                <c:ptCount val="5"/>
                <c:pt idx="0">
                  <c:v>26.294840000000001</c:v>
                </c:pt>
                <c:pt idx="1">
                  <c:v>19.418569999999999</c:v>
                </c:pt>
                <c:pt idx="2">
                  <c:v>35.69838</c:v>
                </c:pt>
                <c:pt idx="3">
                  <c:v>15</c:v>
                </c:pt>
                <c:pt idx="4">
                  <c:v>3.1972130000000001</c:v>
                </c:pt>
              </c:numCache>
            </c:numRef>
          </c:val>
        </c:ser>
        <c:dLbls>
          <c:showLegendKey val="0"/>
          <c:showVal val="0"/>
          <c:showCatName val="0"/>
          <c:showSerName val="0"/>
          <c:showPercent val="0"/>
          <c:showBubbleSize val="0"/>
        </c:dLbls>
        <c:gapWidth val="219"/>
        <c:overlap val="-27"/>
        <c:axId val="146912384"/>
        <c:axId val="146913920"/>
      </c:barChart>
      <c:catAx>
        <c:axId val="14691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46913920"/>
        <c:crosses val="autoZero"/>
        <c:auto val="1"/>
        <c:lblAlgn val="ctr"/>
        <c:lblOffset val="100"/>
        <c:noMultiLvlLbl val="0"/>
      </c:catAx>
      <c:valAx>
        <c:axId val="146913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USD Millions</a:t>
                </a:r>
                <a:endParaRPr lang="en-US" sz="2400" dirty="0"/>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6912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Root Mean Square Error</c:v>
                </c:pt>
              </c:strCache>
            </c:strRef>
          </c:tx>
          <c:spPr>
            <a:solidFill>
              <a:schemeClr val="accent6"/>
            </a:solidFill>
            <a:ln>
              <a:noFill/>
            </a:ln>
            <a:effectLst/>
          </c:spPr>
          <c:invertIfNegative val="0"/>
          <c:dPt>
            <c:idx val="0"/>
            <c:invertIfNegative val="0"/>
            <c:bubble3D val="0"/>
            <c:spPr>
              <a:solidFill>
                <a:schemeClr val="accent6"/>
              </a:solidFill>
              <a:ln w="12700" cap="flat" cmpd="sng" algn="ctr">
                <a:solidFill>
                  <a:schemeClr val="dk1"/>
                </a:solidFill>
                <a:prstDash val="solid"/>
                <a:miter lim="800000"/>
              </a:ln>
              <a:effectLst/>
            </c:spPr>
          </c:dPt>
          <c:dPt>
            <c:idx val="1"/>
            <c:invertIfNegative val="0"/>
            <c:bubble3D val="0"/>
            <c:spPr>
              <a:solidFill>
                <a:schemeClr val="accent6"/>
              </a:solidFill>
              <a:ln w="12700" cap="flat" cmpd="sng" algn="ctr">
                <a:solidFill>
                  <a:schemeClr val="dk1"/>
                </a:solidFill>
                <a:prstDash val="solid"/>
                <a:miter lim="800000"/>
              </a:ln>
              <a:effectLst/>
            </c:spPr>
          </c:dPt>
          <c:dPt>
            <c:idx val="2"/>
            <c:invertIfNegative val="0"/>
            <c:bubble3D val="0"/>
            <c:spPr>
              <a:solidFill>
                <a:schemeClr val="accent6"/>
              </a:solidFill>
              <a:ln w="12700" cap="flat" cmpd="sng" algn="ctr">
                <a:solidFill>
                  <a:schemeClr val="dk1"/>
                </a:solidFill>
                <a:prstDash val="solid"/>
                <a:miter lim="800000"/>
              </a:ln>
              <a:effectLst/>
            </c:spPr>
          </c:dPt>
          <c:dPt>
            <c:idx val="3"/>
            <c:invertIfNegative val="0"/>
            <c:bubble3D val="0"/>
            <c:spPr>
              <a:solidFill>
                <a:schemeClr val="accent6"/>
              </a:solidFill>
              <a:ln w="12700" cap="flat" cmpd="sng" algn="ctr">
                <a:solidFill>
                  <a:schemeClr val="dk1"/>
                </a:solidFill>
                <a:prstDash val="solid"/>
                <a:miter lim="800000"/>
              </a:ln>
              <a:effectLst/>
            </c:spPr>
          </c:dPt>
          <c:dPt>
            <c:idx val="4"/>
            <c:invertIfNegative val="0"/>
            <c:bubble3D val="0"/>
            <c:spPr>
              <a:solidFill>
                <a:schemeClr val="accent6"/>
              </a:solidFill>
              <a:ln w="12700" cap="flat" cmpd="sng" algn="ctr">
                <a:solidFill>
                  <a:schemeClr val="dk1"/>
                </a:solidFill>
                <a:prstDash val="solid"/>
                <a:miter lim="800000"/>
              </a:ln>
              <a:effectLst/>
            </c:spPr>
          </c:dPt>
          <c:cat>
            <c:strRef>
              <c:f>Sheet1!$A$2:$A$6</c:f>
              <c:strCache>
                <c:ptCount val="5"/>
                <c:pt idx="0">
                  <c:v>Prophet</c:v>
                </c:pt>
                <c:pt idx="1">
                  <c:v>ARIMA</c:v>
                </c:pt>
                <c:pt idx="2">
                  <c:v>GARCH</c:v>
                </c:pt>
                <c:pt idx="3">
                  <c:v>UFCNN</c:v>
                </c:pt>
                <c:pt idx="4">
                  <c:v>RNN</c:v>
                </c:pt>
              </c:strCache>
            </c:strRef>
          </c:cat>
          <c:val>
            <c:numRef>
              <c:f>Sheet1!$B$2:$B$6</c:f>
              <c:numCache>
                <c:formatCode>General</c:formatCode>
                <c:ptCount val="5"/>
                <c:pt idx="0">
                  <c:v>20.8</c:v>
                </c:pt>
                <c:pt idx="1">
                  <c:v>12.27</c:v>
                </c:pt>
                <c:pt idx="2">
                  <c:v>27.44</c:v>
                </c:pt>
                <c:pt idx="3">
                  <c:v>26.02</c:v>
                </c:pt>
                <c:pt idx="4">
                  <c:v>10.46</c:v>
                </c:pt>
              </c:numCache>
            </c:numRef>
          </c:val>
        </c:ser>
        <c:dLbls>
          <c:showLegendKey val="0"/>
          <c:showVal val="0"/>
          <c:showCatName val="0"/>
          <c:showSerName val="0"/>
          <c:showPercent val="0"/>
          <c:showBubbleSize val="0"/>
        </c:dLbls>
        <c:gapWidth val="219"/>
        <c:overlap val="-27"/>
        <c:axId val="158341760"/>
        <c:axId val="158347648"/>
      </c:barChart>
      <c:catAx>
        <c:axId val="158341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58347648"/>
        <c:crosses val="autoZero"/>
        <c:auto val="1"/>
        <c:lblAlgn val="ctr"/>
        <c:lblOffset val="100"/>
        <c:noMultiLvlLbl val="0"/>
      </c:catAx>
      <c:valAx>
        <c:axId val="158347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a:t>
                </a:r>
                <a:endParaRPr lang="en-US" sz="2400" dirty="0"/>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8341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58299648"/>
        <c:axId val="158301184"/>
      </c:barChart>
      <c:catAx>
        <c:axId val="158299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58301184"/>
        <c:crosses val="autoZero"/>
        <c:auto val="1"/>
        <c:lblAlgn val="ctr"/>
        <c:lblOffset val="100"/>
        <c:noMultiLvlLbl val="0"/>
      </c:catAx>
      <c:valAx>
        <c:axId val="158301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USD Millions</a:t>
                </a:r>
                <a:endParaRPr lang="en-US" sz="2400" dirty="0"/>
              </a:p>
            </c:rich>
          </c:tx>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8299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349724-7C72-49BB-80E3-B51DF2012692}" type="doc">
      <dgm:prSet loTypeId="urn:microsoft.com/office/officeart/2005/8/layout/vList5" loCatId="list" qsTypeId="urn:microsoft.com/office/officeart/2005/8/quickstyle/simple1" qsCatId="simple" csTypeId="urn:microsoft.com/office/officeart/2005/8/colors/accent3_4" csCatId="accent3" phldr="1"/>
      <dgm:spPr/>
      <dgm:t>
        <a:bodyPr/>
        <a:lstStyle/>
        <a:p>
          <a:endParaRPr lang="en-US"/>
        </a:p>
      </dgm:t>
    </dgm:pt>
    <dgm:pt modelId="{400D6334-9F3B-4381-948C-2BC646D9D243}">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r>
            <a:rPr lang="en-US" sz="2800" b="1" i="0" dirty="0" smtClean="0"/>
            <a:t>Preprocess Data</a:t>
          </a:r>
        </a:p>
      </dgm:t>
    </dgm:pt>
    <dgm:pt modelId="{34DCD671-84B7-4772-A972-57E082EA1D6B}" type="parTrans" cxnId="{4B5843E7-51EF-478B-86E0-BC3F58273DCF}">
      <dgm:prSet/>
      <dgm:spPr/>
      <dgm:t>
        <a:bodyPr/>
        <a:lstStyle/>
        <a:p>
          <a:endParaRPr lang="en-US">
            <a:solidFill>
              <a:schemeClr val="tx1"/>
            </a:solidFill>
          </a:endParaRPr>
        </a:p>
      </dgm:t>
    </dgm:pt>
    <dgm:pt modelId="{9C840920-C371-4DDF-996B-3EFD79FF9FEB}" type="sibTrans" cxnId="{4B5843E7-51EF-478B-86E0-BC3F58273DCF}">
      <dgm:prSet/>
      <dgm:spPr/>
      <dgm:t>
        <a:bodyPr/>
        <a:lstStyle/>
        <a:p>
          <a:endParaRPr lang="en-US">
            <a:solidFill>
              <a:schemeClr val="tx1"/>
            </a:solidFill>
          </a:endParaRPr>
        </a:p>
      </dgm:t>
    </dgm:pt>
    <dgm:pt modelId="{3008B107-B258-4FB5-BAB8-0E62EB19E4F6}">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pPr algn="ctr"/>
          <a:r>
            <a:rPr lang="en-US" sz="2800" b="1" i="0" dirty="0" smtClean="0"/>
            <a:t>Stationarize Data</a:t>
          </a:r>
        </a:p>
      </dgm:t>
    </dgm:pt>
    <dgm:pt modelId="{2233E076-3AF1-4E34-B5E3-958091054494}" type="parTrans" cxnId="{A2F72550-0287-4116-B1E0-781F69E5260E}">
      <dgm:prSet/>
      <dgm:spPr/>
      <dgm:t>
        <a:bodyPr/>
        <a:lstStyle/>
        <a:p>
          <a:endParaRPr lang="en-US">
            <a:solidFill>
              <a:schemeClr val="tx1"/>
            </a:solidFill>
          </a:endParaRPr>
        </a:p>
      </dgm:t>
    </dgm:pt>
    <dgm:pt modelId="{897DE696-2942-4ACC-BD3D-F50E41800CFB}" type="sibTrans" cxnId="{A2F72550-0287-4116-B1E0-781F69E5260E}">
      <dgm:prSet/>
      <dgm:spPr/>
      <dgm:t>
        <a:bodyPr/>
        <a:lstStyle/>
        <a:p>
          <a:endParaRPr lang="en-US">
            <a:solidFill>
              <a:schemeClr val="tx1"/>
            </a:solidFill>
          </a:endParaRPr>
        </a:p>
      </dgm:t>
    </dgm:pt>
    <dgm:pt modelId="{D63AC4CA-F6AB-4FC8-8C7B-1F50DF8DD2E5}">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sz="2800" b="1" i="0" dirty="0" smtClean="0"/>
            <a:t>Prepare Model</a:t>
          </a:r>
          <a:endParaRPr lang="en-US" sz="2800" b="1" i="0" dirty="0"/>
        </a:p>
      </dgm:t>
    </dgm:pt>
    <dgm:pt modelId="{AF25700E-4F20-400E-946B-39B0917087FF}" type="parTrans" cxnId="{9448687E-5109-4D04-BA42-B6DD176236E8}">
      <dgm:prSet/>
      <dgm:spPr/>
      <dgm:t>
        <a:bodyPr/>
        <a:lstStyle/>
        <a:p>
          <a:endParaRPr lang="en-US">
            <a:solidFill>
              <a:schemeClr val="tx1"/>
            </a:solidFill>
          </a:endParaRPr>
        </a:p>
      </dgm:t>
    </dgm:pt>
    <dgm:pt modelId="{29919FCB-BD99-42F6-B315-BF8B0BBC29EA}" type="sibTrans" cxnId="{9448687E-5109-4D04-BA42-B6DD176236E8}">
      <dgm:prSet/>
      <dgm:spPr/>
      <dgm:t>
        <a:bodyPr/>
        <a:lstStyle/>
        <a:p>
          <a:endParaRPr lang="en-US">
            <a:solidFill>
              <a:schemeClr val="tx1"/>
            </a:solidFill>
          </a:endParaRPr>
        </a:p>
      </dgm:t>
    </dgm:pt>
    <dgm:pt modelId="{F90A5AF6-6ED7-4610-B778-DB0711EDE46E}">
      <dgm:prSet custT="1"/>
      <dgm:spPr>
        <a:solidFill>
          <a:schemeClr val="accent6">
            <a:lumMod val="20000"/>
            <a:lumOff val="80000"/>
            <a:alpha val="90000"/>
          </a:schemeClr>
        </a:solidFill>
      </dgm:spPr>
      <dgm:t>
        <a:bodyPr/>
        <a:lstStyle/>
        <a:p>
          <a:r>
            <a:rPr lang="en-US" sz="2200" b="0" dirty="0" smtClean="0"/>
            <a:t>Feed processed data</a:t>
          </a:r>
          <a:endParaRPr lang="en-US" sz="2200" b="0" dirty="0"/>
        </a:p>
      </dgm:t>
    </dgm:pt>
    <dgm:pt modelId="{8C4EED9E-1F9E-4840-AC94-B390CCDB6534}" type="parTrans" cxnId="{26F65D82-C711-4CE5-BA23-AF110286614A}">
      <dgm:prSet/>
      <dgm:spPr/>
      <dgm:t>
        <a:bodyPr/>
        <a:lstStyle/>
        <a:p>
          <a:endParaRPr lang="en-US">
            <a:solidFill>
              <a:schemeClr val="tx1"/>
            </a:solidFill>
          </a:endParaRPr>
        </a:p>
      </dgm:t>
    </dgm:pt>
    <dgm:pt modelId="{666BEA35-1DCC-4825-9955-A443E9F49E20}" type="sibTrans" cxnId="{26F65D82-C711-4CE5-BA23-AF110286614A}">
      <dgm:prSet/>
      <dgm:spPr/>
      <dgm:t>
        <a:bodyPr/>
        <a:lstStyle/>
        <a:p>
          <a:endParaRPr lang="en-US">
            <a:solidFill>
              <a:schemeClr val="tx1"/>
            </a:solidFill>
          </a:endParaRPr>
        </a:p>
      </dgm:t>
    </dgm:pt>
    <dgm:pt modelId="{CF818AA1-16D6-4543-AF4C-64783799D2F9}">
      <dgm:prSet custT="1"/>
      <dgm:spPr>
        <a:solidFill>
          <a:schemeClr val="accent6">
            <a:lumMod val="20000"/>
            <a:lumOff val="80000"/>
            <a:alpha val="90000"/>
          </a:schemeClr>
        </a:solidFill>
      </dgm:spPr>
      <dgm:t>
        <a:bodyPr/>
        <a:lstStyle/>
        <a:p>
          <a:r>
            <a:rPr lang="en-US" sz="2200" b="0" dirty="0" smtClean="0"/>
            <a:t>Create ARIMA model and fit curve with training data</a:t>
          </a:r>
          <a:endParaRPr lang="en-US" sz="2200" b="0" dirty="0"/>
        </a:p>
      </dgm:t>
    </dgm:pt>
    <dgm:pt modelId="{C0DED1F4-A14C-43AF-B057-0E54F0EC7C13}" type="parTrans" cxnId="{0AABB364-8910-4882-B7D3-9533C95D81F5}">
      <dgm:prSet/>
      <dgm:spPr/>
      <dgm:t>
        <a:bodyPr/>
        <a:lstStyle/>
        <a:p>
          <a:endParaRPr lang="en-US">
            <a:solidFill>
              <a:schemeClr val="tx1"/>
            </a:solidFill>
          </a:endParaRPr>
        </a:p>
      </dgm:t>
    </dgm:pt>
    <dgm:pt modelId="{A41B9FD2-C9F0-4B86-BD51-63E7A64B4658}" type="sibTrans" cxnId="{0AABB364-8910-4882-B7D3-9533C95D81F5}">
      <dgm:prSet/>
      <dgm:spPr/>
      <dgm:t>
        <a:bodyPr/>
        <a:lstStyle/>
        <a:p>
          <a:endParaRPr lang="en-US">
            <a:solidFill>
              <a:schemeClr val="tx1"/>
            </a:solidFill>
          </a:endParaRPr>
        </a:p>
      </dgm:t>
    </dgm:pt>
    <dgm:pt modelId="{561E7885-E5BD-4CEC-BDAC-5A79FD3C7756}">
      <dgm:prSet custT="1">
        <dgm:style>
          <a:lnRef idx="3">
            <a:schemeClr val="lt1"/>
          </a:lnRef>
          <a:fillRef idx="1">
            <a:schemeClr val="accent3"/>
          </a:fillRef>
          <a:effectRef idx="1">
            <a:schemeClr val="accent3"/>
          </a:effectRef>
          <a:fontRef idx="minor">
            <a:schemeClr val="lt1"/>
          </a:fontRef>
        </dgm:style>
      </dgm:prSet>
      <dgm:spPr/>
      <dgm:t>
        <a:bodyPr/>
        <a:lstStyle/>
        <a:p>
          <a:r>
            <a:rPr lang="en-US" sz="2800" b="1" i="0" dirty="0" smtClean="0"/>
            <a:t>Forecast Values</a:t>
          </a:r>
        </a:p>
      </dgm:t>
    </dgm:pt>
    <dgm:pt modelId="{90F4F0F5-13E2-434B-9726-0F3710FFD16C}" type="parTrans" cxnId="{E3AB36E8-D2E8-4004-B275-34A3A6CF778F}">
      <dgm:prSet/>
      <dgm:spPr/>
      <dgm:t>
        <a:bodyPr/>
        <a:lstStyle/>
        <a:p>
          <a:endParaRPr lang="en-US">
            <a:solidFill>
              <a:schemeClr val="tx1"/>
            </a:solidFill>
          </a:endParaRPr>
        </a:p>
      </dgm:t>
    </dgm:pt>
    <dgm:pt modelId="{FE8DDDFF-20EE-4A8F-8AD0-402A30F25D31}" type="sibTrans" cxnId="{E3AB36E8-D2E8-4004-B275-34A3A6CF778F}">
      <dgm:prSet/>
      <dgm:spPr/>
      <dgm:t>
        <a:bodyPr/>
        <a:lstStyle/>
        <a:p>
          <a:endParaRPr lang="en-US">
            <a:solidFill>
              <a:schemeClr val="tx1"/>
            </a:solidFill>
          </a:endParaRPr>
        </a:p>
      </dgm:t>
    </dgm:pt>
    <dgm:pt modelId="{2D6D2D4F-0746-40E3-83AF-CDD4BBB472FE}">
      <dgm:prSet custT="1"/>
      <dgm:spPr>
        <a:solidFill>
          <a:schemeClr val="bg2">
            <a:alpha val="90000"/>
          </a:schemeClr>
        </a:solidFill>
      </dgm:spPr>
      <dgm:t>
        <a:bodyPr/>
        <a:lstStyle/>
        <a:p>
          <a:r>
            <a:rPr lang="en-US" sz="2200" dirty="0" smtClean="0"/>
            <a:t>Predict future data points</a:t>
          </a:r>
        </a:p>
      </dgm:t>
    </dgm:pt>
    <dgm:pt modelId="{B0DB8BAC-376A-4F0C-AE8D-75420E389E59}" type="parTrans" cxnId="{EB2BFEA2-DF45-48B4-BF94-29B65F4976C5}">
      <dgm:prSet/>
      <dgm:spPr/>
      <dgm:t>
        <a:bodyPr/>
        <a:lstStyle/>
        <a:p>
          <a:endParaRPr lang="en-US">
            <a:solidFill>
              <a:schemeClr val="tx1"/>
            </a:solidFill>
          </a:endParaRPr>
        </a:p>
      </dgm:t>
    </dgm:pt>
    <dgm:pt modelId="{F2243E39-4C9B-44B6-908F-B03F308DF6DE}" type="sibTrans" cxnId="{EB2BFEA2-DF45-48B4-BF94-29B65F4976C5}">
      <dgm:prSet/>
      <dgm:spPr/>
      <dgm:t>
        <a:bodyPr/>
        <a:lstStyle/>
        <a:p>
          <a:endParaRPr lang="en-US">
            <a:solidFill>
              <a:schemeClr val="tx1"/>
            </a:solidFill>
          </a:endParaRPr>
        </a:p>
      </dgm:t>
    </dgm:pt>
    <dgm:pt modelId="{84975E7C-86B0-4F09-885D-1345F5C7F1A3}">
      <dgm:prSet custT="1"/>
      <dgm:spPr>
        <a:solidFill>
          <a:schemeClr val="bg2">
            <a:alpha val="90000"/>
          </a:schemeClr>
        </a:solidFill>
      </dgm:spPr>
      <dgm:t>
        <a:bodyPr/>
        <a:lstStyle/>
        <a:p>
          <a:r>
            <a:rPr lang="en-US" sz="2200" dirty="0" smtClean="0"/>
            <a:t>Minimize loss function by tweaking parameters</a:t>
          </a:r>
        </a:p>
      </dgm:t>
    </dgm:pt>
    <dgm:pt modelId="{E40C02A0-670E-4647-BCBF-83A755A75ABA}" type="parTrans" cxnId="{AEA7259A-0F6D-47C7-80F5-B5A578488F9D}">
      <dgm:prSet/>
      <dgm:spPr/>
      <dgm:t>
        <a:bodyPr/>
        <a:lstStyle/>
        <a:p>
          <a:endParaRPr lang="en-US">
            <a:solidFill>
              <a:schemeClr val="tx1"/>
            </a:solidFill>
          </a:endParaRPr>
        </a:p>
      </dgm:t>
    </dgm:pt>
    <dgm:pt modelId="{87C9C1DB-89BE-4C3C-BB61-1FCAFFCF2E2D}" type="sibTrans" cxnId="{AEA7259A-0F6D-47C7-80F5-B5A578488F9D}">
      <dgm:prSet/>
      <dgm:spPr/>
      <dgm:t>
        <a:bodyPr/>
        <a:lstStyle/>
        <a:p>
          <a:endParaRPr lang="en-US">
            <a:solidFill>
              <a:schemeClr val="tx1"/>
            </a:solidFill>
          </a:endParaRPr>
        </a:p>
      </dgm:t>
    </dgm:pt>
    <dgm:pt modelId="{F073623A-AB17-49C9-9B90-2BA656E65AC2}">
      <dgm:prSet phldrT="[Text]" custT="1"/>
      <dgm:spPr>
        <a:solidFill>
          <a:schemeClr val="accent1">
            <a:lumMod val="20000"/>
            <a:lumOff val="80000"/>
            <a:alpha val="90000"/>
          </a:schemeClr>
        </a:solidFill>
      </dgm:spPr>
      <dgm:t>
        <a:bodyPr/>
        <a:lstStyle/>
        <a:p>
          <a:pPr algn="l"/>
          <a:r>
            <a:rPr lang="en-US" sz="2200" dirty="0" smtClean="0"/>
            <a:t>Detect stationarity of data</a:t>
          </a:r>
          <a:endParaRPr lang="en-US" sz="2200" b="1" dirty="0" smtClean="0"/>
        </a:p>
      </dgm:t>
    </dgm:pt>
    <dgm:pt modelId="{92A89EC5-9F5B-49C4-85B5-162A01BB7E7E}" type="parTrans" cxnId="{0D675120-EB7B-4724-99AC-FBA7E69AB9D8}">
      <dgm:prSet/>
      <dgm:spPr/>
      <dgm:t>
        <a:bodyPr/>
        <a:lstStyle/>
        <a:p>
          <a:endParaRPr lang="en-US">
            <a:solidFill>
              <a:schemeClr val="tx1"/>
            </a:solidFill>
          </a:endParaRPr>
        </a:p>
      </dgm:t>
    </dgm:pt>
    <dgm:pt modelId="{26C1E259-C42C-40CF-83DB-58741B1BD7BD}" type="sibTrans" cxnId="{0D675120-EB7B-4724-99AC-FBA7E69AB9D8}">
      <dgm:prSet/>
      <dgm:spPr/>
      <dgm:t>
        <a:bodyPr/>
        <a:lstStyle/>
        <a:p>
          <a:endParaRPr lang="en-US">
            <a:solidFill>
              <a:schemeClr val="tx1"/>
            </a:solidFill>
          </a:endParaRPr>
        </a:p>
      </dgm:t>
    </dgm:pt>
    <dgm:pt modelId="{C7D47353-ABEB-44EA-A770-99A49FD72AB4}">
      <dgm:prSet phldrT="[Text]" custT="1"/>
      <dgm:spPr>
        <a:solidFill>
          <a:schemeClr val="accent4">
            <a:lumMod val="20000"/>
            <a:lumOff val="80000"/>
            <a:alpha val="90000"/>
          </a:schemeClr>
        </a:solidFill>
      </dgm:spPr>
      <dgm:t>
        <a:bodyPr/>
        <a:lstStyle/>
        <a:p>
          <a:r>
            <a:rPr lang="en-US" sz="2200" b="0" dirty="0" smtClean="0"/>
            <a:t>Visual observation, information criterion, Augmented Dickey-Fuller test</a:t>
          </a:r>
          <a:endParaRPr lang="en-US" sz="2200" b="0" dirty="0"/>
        </a:p>
      </dgm:t>
    </dgm:pt>
    <dgm:pt modelId="{E63E6BFB-B80F-4E7A-8438-3FA63C80C702}" type="parTrans" cxnId="{88B38147-8A44-443E-912B-121862173C52}">
      <dgm:prSet/>
      <dgm:spPr/>
      <dgm:t>
        <a:bodyPr/>
        <a:lstStyle/>
        <a:p>
          <a:endParaRPr lang="en-US">
            <a:solidFill>
              <a:schemeClr val="tx1"/>
            </a:solidFill>
          </a:endParaRPr>
        </a:p>
      </dgm:t>
    </dgm:pt>
    <dgm:pt modelId="{243E9E38-7A41-4326-8012-56B221F90710}" type="sibTrans" cxnId="{88B38147-8A44-443E-912B-121862173C52}">
      <dgm:prSet/>
      <dgm:spPr/>
      <dgm:t>
        <a:bodyPr/>
        <a:lstStyle/>
        <a:p>
          <a:endParaRPr lang="en-US">
            <a:solidFill>
              <a:schemeClr val="tx1"/>
            </a:solidFill>
          </a:endParaRPr>
        </a:p>
      </dgm:t>
    </dgm:pt>
    <dgm:pt modelId="{7BC40D99-FE76-4EE6-96F4-5C32AB873D32}">
      <dgm:prSet phldrT="[Text]" custT="1"/>
      <dgm:spPr>
        <a:solidFill>
          <a:schemeClr val="accent4">
            <a:lumMod val="20000"/>
            <a:lumOff val="80000"/>
            <a:alpha val="90000"/>
          </a:schemeClr>
        </a:solidFill>
      </dgm:spPr>
      <dgm:t>
        <a:bodyPr/>
        <a:lstStyle/>
        <a:p>
          <a:pPr algn="l"/>
          <a:r>
            <a:rPr lang="en-US" sz="2200" b="0" dirty="0" smtClean="0"/>
            <a:t>Differencing, de-trending &amp; establish optimal parameters</a:t>
          </a:r>
        </a:p>
      </dgm:t>
    </dgm:pt>
    <dgm:pt modelId="{5E22CDA8-8DDC-456D-9D97-A063FF8852E3}" type="parTrans" cxnId="{73A5008A-2CFA-440B-B1B7-4B64589F4398}">
      <dgm:prSet/>
      <dgm:spPr/>
      <dgm:t>
        <a:bodyPr/>
        <a:lstStyle/>
        <a:p>
          <a:endParaRPr lang="en-US">
            <a:solidFill>
              <a:schemeClr val="tx1"/>
            </a:solidFill>
          </a:endParaRPr>
        </a:p>
      </dgm:t>
    </dgm:pt>
    <dgm:pt modelId="{25174B95-005F-4DFF-97F7-22008A65E496}" type="sibTrans" cxnId="{73A5008A-2CFA-440B-B1B7-4B64589F4398}">
      <dgm:prSet/>
      <dgm:spPr/>
      <dgm:t>
        <a:bodyPr/>
        <a:lstStyle/>
        <a:p>
          <a:endParaRPr lang="en-US">
            <a:solidFill>
              <a:schemeClr val="tx1"/>
            </a:solidFill>
          </a:endParaRPr>
        </a:p>
      </dgm:t>
    </dgm:pt>
    <dgm:pt modelId="{A4B040F3-D550-4352-AAAF-E1E50A09C1AD}">
      <dgm:prSet custT="1"/>
      <dgm:spPr>
        <a:solidFill>
          <a:schemeClr val="bg2">
            <a:alpha val="90000"/>
          </a:schemeClr>
        </a:solidFill>
      </dgm:spPr>
      <dgm:t>
        <a:bodyPr/>
        <a:lstStyle/>
        <a:p>
          <a:r>
            <a:rPr lang="en-US" sz="2200" dirty="0" smtClean="0"/>
            <a:t>Validate the forecasts with existing test data</a:t>
          </a:r>
        </a:p>
      </dgm:t>
    </dgm:pt>
    <dgm:pt modelId="{C6DC0D82-6049-4724-BB75-792991AE36AA}" type="sibTrans" cxnId="{A114AF51-F2EA-4F07-A291-768872BEC037}">
      <dgm:prSet/>
      <dgm:spPr/>
      <dgm:t>
        <a:bodyPr/>
        <a:lstStyle/>
        <a:p>
          <a:endParaRPr lang="en-US">
            <a:solidFill>
              <a:schemeClr val="tx1"/>
            </a:solidFill>
          </a:endParaRPr>
        </a:p>
      </dgm:t>
    </dgm:pt>
    <dgm:pt modelId="{420361D5-0D11-405C-A3A8-418F3B7CAA83}" type="parTrans" cxnId="{A114AF51-F2EA-4F07-A291-768872BEC037}">
      <dgm:prSet/>
      <dgm:spPr/>
      <dgm:t>
        <a:bodyPr/>
        <a:lstStyle/>
        <a:p>
          <a:endParaRPr lang="en-US">
            <a:solidFill>
              <a:schemeClr val="tx1"/>
            </a:solidFill>
          </a:endParaRPr>
        </a:p>
      </dgm:t>
    </dgm:pt>
    <dgm:pt modelId="{B2D1CEA6-15D9-034A-A5B2-EB85D1996A0D}">
      <dgm:prSet phldrT="[Text]" custT="1"/>
      <dgm:spPr>
        <a:solidFill>
          <a:schemeClr val="accent1">
            <a:lumMod val="20000"/>
            <a:lumOff val="80000"/>
            <a:alpha val="90000"/>
          </a:schemeClr>
        </a:solidFill>
      </dgm:spPr>
      <dgm:t>
        <a:bodyPr/>
        <a:lstStyle/>
        <a:p>
          <a:pPr algn="l"/>
          <a:r>
            <a:rPr lang="en-US" sz="2200" dirty="0" smtClean="0"/>
            <a:t>Determine trend, period, seasonality</a:t>
          </a:r>
          <a:endParaRPr lang="en-US" sz="2200" b="1" dirty="0" smtClean="0"/>
        </a:p>
      </dgm:t>
    </dgm:pt>
    <dgm:pt modelId="{848C2860-C7F3-6A4E-A0AC-134A481DAD6D}" type="parTrans" cxnId="{4AF07F45-4036-A844-A136-4F5CB24D5ADD}">
      <dgm:prSet/>
      <dgm:spPr/>
      <dgm:t>
        <a:bodyPr/>
        <a:lstStyle/>
        <a:p>
          <a:endParaRPr lang="en-US"/>
        </a:p>
      </dgm:t>
    </dgm:pt>
    <dgm:pt modelId="{941936E7-ADB7-E441-9604-931006FD0350}" type="sibTrans" cxnId="{4AF07F45-4036-A844-A136-4F5CB24D5ADD}">
      <dgm:prSet/>
      <dgm:spPr/>
      <dgm:t>
        <a:bodyPr/>
        <a:lstStyle/>
        <a:p>
          <a:endParaRPr lang="en-US"/>
        </a:p>
      </dgm:t>
    </dgm:pt>
    <dgm:pt modelId="{732B0550-DAF8-4A60-9F9B-55B0970DF3D2}" type="pres">
      <dgm:prSet presAssocID="{BD349724-7C72-49BB-80E3-B51DF2012692}" presName="Name0" presStyleCnt="0">
        <dgm:presLayoutVars>
          <dgm:dir/>
          <dgm:animLvl val="lvl"/>
          <dgm:resizeHandles val="exact"/>
        </dgm:presLayoutVars>
      </dgm:prSet>
      <dgm:spPr/>
      <dgm:t>
        <a:bodyPr/>
        <a:lstStyle/>
        <a:p>
          <a:endParaRPr lang="en-US"/>
        </a:p>
      </dgm:t>
    </dgm:pt>
    <dgm:pt modelId="{31C3EF5F-90C0-4B64-AD32-8021BC68C0E1}" type="pres">
      <dgm:prSet presAssocID="{400D6334-9F3B-4381-948C-2BC646D9D243}" presName="linNode" presStyleCnt="0"/>
      <dgm:spPr/>
      <dgm:t>
        <a:bodyPr/>
        <a:lstStyle/>
        <a:p>
          <a:endParaRPr lang="en-US"/>
        </a:p>
      </dgm:t>
    </dgm:pt>
    <dgm:pt modelId="{CCEB4612-66E5-41EB-AA3C-3040AD4F3C34}" type="pres">
      <dgm:prSet presAssocID="{400D6334-9F3B-4381-948C-2BC646D9D243}" presName="parentText" presStyleLbl="node1" presStyleIdx="0" presStyleCnt="4" custScaleY="61556">
        <dgm:presLayoutVars>
          <dgm:chMax val="1"/>
          <dgm:bulletEnabled val="1"/>
        </dgm:presLayoutVars>
      </dgm:prSet>
      <dgm:spPr/>
      <dgm:t>
        <a:bodyPr/>
        <a:lstStyle/>
        <a:p>
          <a:endParaRPr lang="en-US"/>
        </a:p>
      </dgm:t>
    </dgm:pt>
    <dgm:pt modelId="{190D5B99-FABC-4601-8A7A-88A6C9A76938}" type="pres">
      <dgm:prSet presAssocID="{400D6334-9F3B-4381-948C-2BC646D9D243}" presName="descendantText" presStyleLbl="alignAccFollowNode1" presStyleIdx="0" presStyleCnt="4" custScaleY="75680">
        <dgm:presLayoutVars>
          <dgm:bulletEnabled val="1"/>
        </dgm:presLayoutVars>
      </dgm:prSet>
      <dgm:spPr>
        <a:prstGeom prst="roundRect">
          <a:avLst/>
        </a:prstGeom>
      </dgm:spPr>
      <dgm:t>
        <a:bodyPr/>
        <a:lstStyle/>
        <a:p>
          <a:endParaRPr lang="en-US"/>
        </a:p>
      </dgm:t>
    </dgm:pt>
    <dgm:pt modelId="{DEB8F174-FCE6-40D1-89F9-EBF88F2058C0}" type="pres">
      <dgm:prSet presAssocID="{9C840920-C371-4DDF-996B-3EFD79FF9FEB}" presName="sp" presStyleCnt="0"/>
      <dgm:spPr/>
      <dgm:t>
        <a:bodyPr/>
        <a:lstStyle/>
        <a:p>
          <a:endParaRPr lang="en-US"/>
        </a:p>
      </dgm:t>
    </dgm:pt>
    <dgm:pt modelId="{0D18FADB-782B-4B6E-9EB5-F4F96D412628}" type="pres">
      <dgm:prSet presAssocID="{3008B107-B258-4FB5-BAB8-0E62EB19E4F6}" presName="linNode" presStyleCnt="0"/>
      <dgm:spPr/>
      <dgm:t>
        <a:bodyPr/>
        <a:lstStyle/>
        <a:p>
          <a:endParaRPr lang="en-US"/>
        </a:p>
      </dgm:t>
    </dgm:pt>
    <dgm:pt modelId="{E5303533-F9F7-4A6E-9495-EE946B426EA9}" type="pres">
      <dgm:prSet presAssocID="{3008B107-B258-4FB5-BAB8-0E62EB19E4F6}" presName="parentText" presStyleLbl="node1" presStyleIdx="1" presStyleCnt="4" custScaleY="56958">
        <dgm:presLayoutVars>
          <dgm:chMax val="1"/>
          <dgm:bulletEnabled val="1"/>
        </dgm:presLayoutVars>
      </dgm:prSet>
      <dgm:spPr/>
      <dgm:t>
        <a:bodyPr/>
        <a:lstStyle/>
        <a:p>
          <a:endParaRPr lang="en-US"/>
        </a:p>
      </dgm:t>
    </dgm:pt>
    <dgm:pt modelId="{BFFBBC95-1679-4172-A155-E6D7CF8E788C}" type="pres">
      <dgm:prSet presAssocID="{3008B107-B258-4FB5-BAB8-0E62EB19E4F6}" presName="descendantText" presStyleLbl="alignAccFollowNode1" presStyleIdx="1" presStyleCnt="4" custScaleY="74322">
        <dgm:presLayoutVars>
          <dgm:bulletEnabled val="1"/>
        </dgm:presLayoutVars>
      </dgm:prSet>
      <dgm:spPr>
        <a:prstGeom prst="roundRect">
          <a:avLst/>
        </a:prstGeom>
      </dgm:spPr>
      <dgm:t>
        <a:bodyPr/>
        <a:lstStyle/>
        <a:p>
          <a:endParaRPr lang="en-US"/>
        </a:p>
      </dgm:t>
    </dgm:pt>
    <dgm:pt modelId="{981C3825-8A4A-4F50-BB1D-E083B8473E2E}" type="pres">
      <dgm:prSet presAssocID="{897DE696-2942-4ACC-BD3D-F50E41800CFB}" presName="sp" presStyleCnt="0"/>
      <dgm:spPr/>
      <dgm:t>
        <a:bodyPr/>
        <a:lstStyle/>
        <a:p>
          <a:endParaRPr lang="en-US"/>
        </a:p>
      </dgm:t>
    </dgm:pt>
    <dgm:pt modelId="{5DD28B20-FE68-4E72-8E72-FE1845AA8BC9}" type="pres">
      <dgm:prSet presAssocID="{D63AC4CA-F6AB-4FC8-8C7B-1F50DF8DD2E5}" presName="linNode" presStyleCnt="0"/>
      <dgm:spPr/>
      <dgm:t>
        <a:bodyPr/>
        <a:lstStyle/>
        <a:p>
          <a:endParaRPr lang="en-US"/>
        </a:p>
      </dgm:t>
    </dgm:pt>
    <dgm:pt modelId="{0F46495C-11C1-41EA-A0C3-0EF1B4CC8238}" type="pres">
      <dgm:prSet presAssocID="{D63AC4CA-F6AB-4FC8-8C7B-1F50DF8DD2E5}" presName="parentText" presStyleLbl="node1" presStyleIdx="2" presStyleCnt="4" custScaleY="55427">
        <dgm:presLayoutVars>
          <dgm:chMax val="1"/>
          <dgm:bulletEnabled val="1"/>
        </dgm:presLayoutVars>
      </dgm:prSet>
      <dgm:spPr/>
      <dgm:t>
        <a:bodyPr/>
        <a:lstStyle/>
        <a:p>
          <a:endParaRPr lang="en-US"/>
        </a:p>
      </dgm:t>
    </dgm:pt>
    <dgm:pt modelId="{195F8B98-C519-45AB-B8AD-9D6A34D6EBAD}" type="pres">
      <dgm:prSet presAssocID="{D63AC4CA-F6AB-4FC8-8C7B-1F50DF8DD2E5}" presName="descendantText" presStyleLbl="alignAccFollowNode1" presStyleIdx="2" presStyleCnt="4" custScaleY="71766">
        <dgm:presLayoutVars>
          <dgm:bulletEnabled val="1"/>
        </dgm:presLayoutVars>
      </dgm:prSet>
      <dgm:spPr>
        <a:prstGeom prst="roundRect">
          <a:avLst/>
        </a:prstGeom>
      </dgm:spPr>
      <dgm:t>
        <a:bodyPr/>
        <a:lstStyle/>
        <a:p>
          <a:endParaRPr lang="en-US"/>
        </a:p>
      </dgm:t>
    </dgm:pt>
    <dgm:pt modelId="{7A1C378A-8F94-41D2-BD4C-223E1FA08794}" type="pres">
      <dgm:prSet presAssocID="{29919FCB-BD99-42F6-B315-BF8B0BBC29EA}" presName="sp" presStyleCnt="0"/>
      <dgm:spPr/>
      <dgm:t>
        <a:bodyPr/>
        <a:lstStyle/>
        <a:p>
          <a:endParaRPr lang="en-US"/>
        </a:p>
      </dgm:t>
    </dgm:pt>
    <dgm:pt modelId="{A5D0C6A2-931F-4C79-A996-7B745EAAAD0F}" type="pres">
      <dgm:prSet presAssocID="{561E7885-E5BD-4CEC-BDAC-5A79FD3C7756}" presName="linNode" presStyleCnt="0"/>
      <dgm:spPr/>
      <dgm:t>
        <a:bodyPr/>
        <a:lstStyle/>
        <a:p>
          <a:endParaRPr lang="en-US"/>
        </a:p>
      </dgm:t>
    </dgm:pt>
    <dgm:pt modelId="{661B280F-7A28-4473-957A-56099E0135D6}" type="pres">
      <dgm:prSet presAssocID="{561E7885-E5BD-4CEC-BDAC-5A79FD3C7756}" presName="parentText" presStyleLbl="node1" presStyleIdx="3" presStyleCnt="4" custScaleY="54613">
        <dgm:presLayoutVars>
          <dgm:chMax val="1"/>
          <dgm:bulletEnabled val="1"/>
        </dgm:presLayoutVars>
      </dgm:prSet>
      <dgm:spPr/>
      <dgm:t>
        <a:bodyPr/>
        <a:lstStyle/>
        <a:p>
          <a:endParaRPr lang="en-US"/>
        </a:p>
      </dgm:t>
    </dgm:pt>
    <dgm:pt modelId="{5974C450-367B-417C-AB75-CC1A791B8D05}" type="pres">
      <dgm:prSet presAssocID="{561E7885-E5BD-4CEC-BDAC-5A79FD3C7756}" presName="descendantText" presStyleLbl="alignAccFollowNode1" presStyleIdx="3" presStyleCnt="4" custScaleY="62971">
        <dgm:presLayoutVars>
          <dgm:bulletEnabled val="1"/>
        </dgm:presLayoutVars>
      </dgm:prSet>
      <dgm:spPr>
        <a:prstGeom prst="roundRect">
          <a:avLst/>
        </a:prstGeom>
      </dgm:spPr>
      <dgm:t>
        <a:bodyPr/>
        <a:lstStyle/>
        <a:p>
          <a:endParaRPr lang="en-US"/>
        </a:p>
      </dgm:t>
    </dgm:pt>
  </dgm:ptLst>
  <dgm:cxnLst>
    <dgm:cxn modelId="{1F0CA776-C444-384C-B19D-F7B83B42E948}" type="presOf" srcId="{561E7885-E5BD-4CEC-BDAC-5A79FD3C7756}" destId="{661B280F-7A28-4473-957A-56099E0135D6}" srcOrd="0" destOrd="0" presId="urn:microsoft.com/office/officeart/2005/8/layout/vList5"/>
    <dgm:cxn modelId="{4AF07F45-4036-A844-A136-4F5CB24D5ADD}" srcId="{400D6334-9F3B-4381-948C-2BC646D9D243}" destId="{B2D1CEA6-15D9-034A-A5B2-EB85D1996A0D}" srcOrd="1" destOrd="0" parTransId="{848C2860-C7F3-6A4E-A0AC-134A481DAD6D}" sibTransId="{941936E7-ADB7-E441-9604-931006FD0350}"/>
    <dgm:cxn modelId="{7AC4F9A7-0780-F54C-A569-D80DFB860D22}" type="presOf" srcId="{3008B107-B258-4FB5-BAB8-0E62EB19E4F6}" destId="{E5303533-F9F7-4A6E-9495-EE946B426EA9}" srcOrd="0" destOrd="0" presId="urn:microsoft.com/office/officeart/2005/8/layout/vList5"/>
    <dgm:cxn modelId="{3706F6B2-E2A5-9144-9B46-8DA8DAFF6F11}" type="presOf" srcId="{A4B040F3-D550-4352-AAAF-E1E50A09C1AD}" destId="{5974C450-367B-417C-AB75-CC1A791B8D05}" srcOrd="0" destOrd="1" presId="urn:microsoft.com/office/officeart/2005/8/layout/vList5"/>
    <dgm:cxn modelId="{E3AB36E8-D2E8-4004-B275-34A3A6CF778F}" srcId="{BD349724-7C72-49BB-80E3-B51DF2012692}" destId="{561E7885-E5BD-4CEC-BDAC-5A79FD3C7756}" srcOrd="3" destOrd="0" parTransId="{90F4F0F5-13E2-434B-9726-0F3710FFD16C}" sibTransId="{FE8DDDFF-20EE-4A8F-8AD0-402A30F25D31}"/>
    <dgm:cxn modelId="{6F35AED8-A3DC-E844-8C70-8B1294F040A4}" type="presOf" srcId="{B2D1CEA6-15D9-034A-A5B2-EB85D1996A0D}" destId="{190D5B99-FABC-4601-8A7A-88A6C9A76938}" srcOrd="0" destOrd="1" presId="urn:microsoft.com/office/officeart/2005/8/layout/vList5"/>
    <dgm:cxn modelId="{AEA7259A-0F6D-47C7-80F5-B5A578488F9D}" srcId="{561E7885-E5BD-4CEC-BDAC-5A79FD3C7756}" destId="{84975E7C-86B0-4F09-885D-1345F5C7F1A3}" srcOrd="2" destOrd="0" parTransId="{E40C02A0-670E-4647-BCBF-83A755A75ABA}" sibTransId="{87C9C1DB-89BE-4C3C-BB61-1FCAFFCF2E2D}"/>
    <dgm:cxn modelId="{0D675120-EB7B-4724-99AC-FBA7E69AB9D8}" srcId="{400D6334-9F3B-4381-948C-2BC646D9D243}" destId="{F073623A-AB17-49C9-9B90-2BA656E65AC2}" srcOrd="0" destOrd="0" parTransId="{92A89EC5-9F5B-49C4-85B5-162A01BB7E7E}" sibTransId="{26C1E259-C42C-40CF-83DB-58741B1BD7BD}"/>
    <dgm:cxn modelId="{2FF116EE-F6B7-2C43-9409-E2D8390E5DB4}" type="presOf" srcId="{D63AC4CA-F6AB-4FC8-8C7B-1F50DF8DD2E5}" destId="{0F46495C-11C1-41EA-A0C3-0EF1B4CC8238}" srcOrd="0" destOrd="0" presId="urn:microsoft.com/office/officeart/2005/8/layout/vList5"/>
    <dgm:cxn modelId="{68B24FB6-E68D-4341-A802-9F12546962AA}" type="presOf" srcId="{BD349724-7C72-49BB-80E3-B51DF2012692}" destId="{732B0550-DAF8-4A60-9F9B-55B0970DF3D2}" srcOrd="0" destOrd="0" presId="urn:microsoft.com/office/officeart/2005/8/layout/vList5"/>
    <dgm:cxn modelId="{4238DCAD-6634-874A-A12A-DDB0E5E6EE8F}" type="presOf" srcId="{F073623A-AB17-49C9-9B90-2BA656E65AC2}" destId="{190D5B99-FABC-4601-8A7A-88A6C9A76938}" srcOrd="0" destOrd="0" presId="urn:microsoft.com/office/officeart/2005/8/layout/vList5"/>
    <dgm:cxn modelId="{73A5008A-2CFA-440B-B1B7-4B64589F4398}" srcId="{3008B107-B258-4FB5-BAB8-0E62EB19E4F6}" destId="{7BC40D99-FE76-4EE6-96F4-5C32AB873D32}" srcOrd="0" destOrd="0" parTransId="{5E22CDA8-8DDC-456D-9D97-A063FF8852E3}" sibTransId="{25174B95-005F-4DFF-97F7-22008A65E496}"/>
    <dgm:cxn modelId="{9448687E-5109-4D04-BA42-B6DD176236E8}" srcId="{BD349724-7C72-49BB-80E3-B51DF2012692}" destId="{D63AC4CA-F6AB-4FC8-8C7B-1F50DF8DD2E5}" srcOrd="2" destOrd="0" parTransId="{AF25700E-4F20-400E-946B-39B0917087FF}" sibTransId="{29919FCB-BD99-42F6-B315-BF8B0BBC29EA}"/>
    <dgm:cxn modelId="{26F65D82-C711-4CE5-BA23-AF110286614A}" srcId="{D63AC4CA-F6AB-4FC8-8C7B-1F50DF8DD2E5}" destId="{F90A5AF6-6ED7-4610-B778-DB0711EDE46E}" srcOrd="0" destOrd="0" parTransId="{8C4EED9E-1F9E-4840-AC94-B390CCDB6534}" sibTransId="{666BEA35-1DCC-4825-9955-A443E9F49E20}"/>
    <dgm:cxn modelId="{DA2ECE67-63A0-BC4E-8371-54C63B6FFEE3}" type="presOf" srcId="{CF818AA1-16D6-4543-AF4C-64783799D2F9}" destId="{195F8B98-C519-45AB-B8AD-9D6A34D6EBAD}" srcOrd="0" destOrd="1" presId="urn:microsoft.com/office/officeart/2005/8/layout/vList5"/>
    <dgm:cxn modelId="{252B9C9C-6559-6142-9B04-27073B1FAEEE}" type="presOf" srcId="{2D6D2D4F-0746-40E3-83AF-CDD4BBB472FE}" destId="{5974C450-367B-417C-AB75-CC1A791B8D05}" srcOrd="0" destOrd="0" presId="urn:microsoft.com/office/officeart/2005/8/layout/vList5"/>
    <dgm:cxn modelId="{32F6549E-97E6-D04D-849B-B2252C6A3FE6}" type="presOf" srcId="{84975E7C-86B0-4F09-885D-1345F5C7F1A3}" destId="{5974C450-367B-417C-AB75-CC1A791B8D05}" srcOrd="0" destOrd="2" presId="urn:microsoft.com/office/officeart/2005/8/layout/vList5"/>
    <dgm:cxn modelId="{B242EBA4-A4DC-9647-A6FA-92C91BC5E2BB}" type="presOf" srcId="{400D6334-9F3B-4381-948C-2BC646D9D243}" destId="{CCEB4612-66E5-41EB-AA3C-3040AD4F3C34}" srcOrd="0" destOrd="0" presId="urn:microsoft.com/office/officeart/2005/8/layout/vList5"/>
    <dgm:cxn modelId="{88B38147-8A44-443E-912B-121862173C52}" srcId="{3008B107-B258-4FB5-BAB8-0E62EB19E4F6}" destId="{C7D47353-ABEB-44EA-A770-99A49FD72AB4}" srcOrd="1" destOrd="0" parTransId="{E63E6BFB-B80F-4E7A-8438-3FA63C80C702}" sibTransId="{243E9E38-7A41-4326-8012-56B221F90710}"/>
    <dgm:cxn modelId="{4A2E30FC-C312-1D42-A18A-91E15E030632}" type="presOf" srcId="{F90A5AF6-6ED7-4610-B778-DB0711EDE46E}" destId="{195F8B98-C519-45AB-B8AD-9D6A34D6EBAD}" srcOrd="0" destOrd="0" presId="urn:microsoft.com/office/officeart/2005/8/layout/vList5"/>
    <dgm:cxn modelId="{0FAE7562-7292-084E-B84E-870BC24D682A}" type="presOf" srcId="{C7D47353-ABEB-44EA-A770-99A49FD72AB4}" destId="{BFFBBC95-1679-4172-A155-E6D7CF8E788C}" srcOrd="0" destOrd="1" presId="urn:microsoft.com/office/officeart/2005/8/layout/vList5"/>
    <dgm:cxn modelId="{4B5843E7-51EF-478B-86E0-BC3F58273DCF}" srcId="{BD349724-7C72-49BB-80E3-B51DF2012692}" destId="{400D6334-9F3B-4381-948C-2BC646D9D243}" srcOrd="0" destOrd="0" parTransId="{34DCD671-84B7-4772-A972-57E082EA1D6B}" sibTransId="{9C840920-C371-4DDF-996B-3EFD79FF9FEB}"/>
    <dgm:cxn modelId="{A2F72550-0287-4116-B1E0-781F69E5260E}" srcId="{BD349724-7C72-49BB-80E3-B51DF2012692}" destId="{3008B107-B258-4FB5-BAB8-0E62EB19E4F6}" srcOrd="1" destOrd="0" parTransId="{2233E076-3AF1-4E34-B5E3-958091054494}" sibTransId="{897DE696-2942-4ACC-BD3D-F50E41800CFB}"/>
    <dgm:cxn modelId="{A5BAFC2F-AC87-CD4E-8DD5-B7D92D6DE4D1}" type="presOf" srcId="{7BC40D99-FE76-4EE6-96F4-5C32AB873D32}" destId="{BFFBBC95-1679-4172-A155-E6D7CF8E788C}" srcOrd="0" destOrd="0" presId="urn:microsoft.com/office/officeart/2005/8/layout/vList5"/>
    <dgm:cxn modelId="{0AABB364-8910-4882-B7D3-9533C95D81F5}" srcId="{D63AC4CA-F6AB-4FC8-8C7B-1F50DF8DD2E5}" destId="{CF818AA1-16D6-4543-AF4C-64783799D2F9}" srcOrd="1" destOrd="0" parTransId="{C0DED1F4-A14C-43AF-B057-0E54F0EC7C13}" sibTransId="{A41B9FD2-C9F0-4B86-BD51-63E7A64B4658}"/>
    <dgm:cxn modelId="{A114AF51-F2EA-4F07-A291-768872BEC037}" srcId="{561E7885-E5BD-4CEC-BDAC-5A79FD3C7756}" destId="{A4B040F3-D550-4352-AAAF-E1E50A09C1AD}" srcOrd="1" destOrd="0" parTransId="{420361D5-0D11-405C-A3A8-418F3B7CAA83}" sibTransId="{C6DC0D82-6049-4724-BB75-792991AE36AA}"/>
    <dgm:cxn modelId="{EB2BFEA2-DF45-48B4-BF94-29B65F4976C5}" srcId="{561E7885-E5BD-4CEC-BDAC-5A79FD3C7756}" destId="{2D6D2D4F-0746-40E3-83AF-CDD4BBB472FE}" srcOrd="0" destOrd="0" parTransId="{B0DB8BAC-376A-4F0C-AE8D-75420E389E59}" sibTransId="{F2243E39-4C9B-44B6-908F-B03F308DF6DE}"/>
    <dgm:cxn modelId="{6078CE12-6D80-574D-B6C4-B701D6AD5FE4}" type="presParOf" srcId="{732B0550-DAF8-4A60-9F9B-55B0970DF3D2}" destId="{31C3EF5F-90C0-4B64-AD32-8021BC68C0E1}" srcOrd="0" destOrd="0" presId="urn:microsoft.com/office/officeart/2005/8/layout/vList5"/>
    <dgm:cxn modelId="{3F56957F-F39E-9340-9913-41E97D19A05E}" type="presParOf" srcId="{31C3EF5F-90C0-4B64-AD32-8021BC68C0E1}" destId="{CCEB4612-66E5-41EB-AA3C-3040AD4F3C34}" srcOrd="0" destOrd="0" presId="urn:microsoft.com/office/officeart/2005/8/layout/vList5"/>
    <dgm:cxn modelId="{CDB69583-C9C3-D743-A847-40E4649D10F0}" type="presParOf" srcId="{31C3EF5F-90C0-4B64-AD32-8021BC68C0E1}" destId="{190D5B99-FABC-4601-8A7A-88A6C9A76938}" srcOrd="1" destOrd="0" presId="urn:microsoft.com/office/officeart/2005/8/layout/vList5"/>
    <dgm:cxn modelId="{0B14FF18-3244-9A4A-8A04-4F8A0230F5A2}" type="presParOf" srcId="{732B0550-DAF8-4A60-9F9B-55B0970DF3D2}" destId="{DEB8F174-FCE6-40D1-89F9-EBF88F2058C0}" srcOrd="1" destOrd="0" presId="urn:microsoft.com/office/officeart/2005/8/layout/vList5"/>
    <dgm:cxn modelId="{32FBA392-6C9E-544A-8F80-C50C2A8C7DFB}" type="presParOf" srcId="{732B0550-DAF8-4A60-9F9B-55B0970DF3D2}" destId="{0D18FADB-782B-4B6E-9EB5-F4F96D412628}" srcOrd="2" destOrd="0" presId="urn:microsoft.com/office/officeart/2005/8/layout/vList5"/>
    <dgm:cxn modelId="{113AC5FB-0715-7042-AB1D-2481C25FC545}" type="presParOf" srcId="{0D18FADB-782B-4B6E-9EB5-F4F96D412628}" destId="{E5303533-F9F7-4A6E-9495-EE946B426EA9}" srcOrd="0" destOrd="0" presId="urn:microsoft.com/office/officeart/2005/8/layout/vList5"/>
    <dgm:cxn modelId="{5FB2B79D-489E-2746-A1F9-09778575221D}" type="presParOf" srcId="{0D18FADB-782B-4B6E-9EB5-F4F96D412628}" destId="{BFFBBC95-1679-4172-A155-E6D7CF8E788C}" srcOrd="1" destOrd="0" presId="urn:microsoft.com/office/officeart/2005/8/layout/vList5"/>
    <dgm:cxn modelId="{14489623-8EA1-AE4E-8C31-858D585324A6}" type="presParOf" srcId="{732B0550-DAF8-4A60-9F9B-55B0970DF3D2}" destId="{981C3825-8A4A-4F50-BB1D-E083B8473E2E}" srcOrd="3" destOrd="0" presId="urn:microsoft.com/office/officeart/2005/8/layout/vList5"/>
    <dgm:cxn modelId="{5B944CFC-BD15-B54A-807E-F1DEB92C7F43}" type="presParOf" srcId="{732B0550-DAF8-4A60-9F9B-55B0970DF3D2}" destId="{5DD28B20-FE68-4E72-8E72-FE1845AA8BC9}" srcOrd="4" destOrd="0" presId="urn:microsoft.com/office/officeart/2005/8/layout/vList5"/>
    <dgm:cxn modelId="{045AB1E7-76EB-794D-B1E9-EDB27EA61126}" type="presParOf" srcId="{5DD28B20-FE68-4E72-8E72-FE1845AA8BC9}" destId="{0F46495C-11C1-41EA-A0C3-0EF1B4CC8238}" srcOrd="0" destOrd="0" presId="urn:microsoft.com/office/officeart/2005/8/layout/vList5"/>
    <dgm:cxn modelId="{153B464B-58FA-5442-A32E-8270FB1D76B7}" type="presParOf" srcId="{5DD28B20-FE68-4E72-8E72-FE1845AA8BC9}" destId="{195F8B98-C519-45AB-B8AD-9D6A34D6EBAD}" srcOrd="1" destOrd="0" presId="urn:microsoft.com/office/officeart/2005/8/layout/vList5"/>
    <dgm:cxn modelId="{CDFC3269-7F71-0D42-8CE1-40268149FA7F}" type="presParOf" srcId="{732B0550-DAF8-4A60-9F9B-55B0970DF3D2}" destId="{7A1C378A-8F94-41D2-BD4C-223E1FA08794}" srcOrd="5" destOrd="0" presId="urn:microsoft.com/office/officeart/2005/8/layout/vList5"/>
    <dgm:cxn modelId="{AD35818F-0721-C241-A8FB-E0A991A86772}" type="presParOf" srcId="{732B0550-DAF8-4A60-9F9B-55B0970DF3D2}" destId="{A5D0C6A2-931F-4C79-A996-7B745EAAAD0F}" srcOrd="6" destOrd="0" presId="urn:microsoft.com/office/officeart/2005/8/layout/vList5"/>
    <dgm:cxn modelId="{936C25F2-70B7-E24B-9D2D-0F6FFA9DC867}" type="presParOf" srcId="{A5D0C6A2-931F-4C79-A996-7B745EAAAD0F}" destId="{661B280F-7A28-4473-957A-56099E0135D6}" srcOrd="0" destOrd="0" presId="urn:microsoft.com/office/officeart/2005/8/layout/vList5"/>
    <dgm:cxn modelId="{CE978606-E685-1C41-BD1A-3FA4A6CB0216}" type="presParOf" srcId="{A5D0C6A2-931F-4C79-A996-7B745EAAAD0F}" destId="{5974C450-367B-417C-AB75-CC1A791B8D0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2174-8846-8247-85D0-8B8A6ECC3C8F}" type="datetimeFigureOut">
              <a:rPr lang="en-US" smtClean="0"/>
              <a:t>7/17/2017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13ED5-B044-1D44-AED0-D98EFEC404DD}" type="slidenum">
              <a:rPr lang="en-US" smtClean="0"/>
              <a:t>‹#›</a:t>
            </a:fld>
            <a:endParaRPr lang="en-US"/>
          </a:p>
        </p:txBody>
      </p:sp>
    </p:spTree>
    <p:extLst>
      <p:ext uri="{BB962C8B-B14F-4D97-AF65-F5344CB8AC3E}">
        <p14:creationId xmlns:p14="http://schemas.microsoft.com/office/powerpoint/2010/main" val="740609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1</a:t>
            </a:fld>
            <a:endParaRPr lang="en-US"/>
          </a:p>
        </p:txBody>
      </p:sp>
    </p:spTree>
    <p:extLst>
      <p:ext uri="{BB962C8B-B14F-4D97-AF65-F5344CB8AC3E}">
        <p14:creationId xmlns:p14="http://schemas.microsoft.com/office/powerpoint/2010/main" val="1259352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Prophet used to predict number of Facebook users growth in a region and number of events on Facebook.</a:t>
            </a:r>
          </a:p>
          <a:p>
            <a:r>
              <a:rPr lang="en-US" baseline="0" dirty="0" err="1" smtClean="0"/>
              <a:t>Seansonality</a:t>
            </a:r>
            <a:r>
              <a:rPr lang="en-US" baseline="0" dirty="0" smtClean="0"/>
              <a:t>.</a:t>
            </a:r>
          </a:p>
          <a:p>
            <a:r>
              <a:rPr lang="en-US" baseline="0" dirty="0" smtClean="0"/>
              <a:t>Events and Holidays.</a:t>
            </a:r>
          </a:p>
        </p:txBody>
      </p:sp>
      <p:sp>
        <p:nvSpPr>
          <p:cNvPr id="4" name="Slide Number Placeholder 3"/>
          <p:cNvSpPr>
            <a:spLocks noGrp="1"/>
          </p:cNvSpPr>
          <p:nvPr>
            <p:ph type="sldNum" sz="quarter" idx="10"/>
          </p:nvPr>
        </p:nvSpPr>
        <p:spPr/>
        <p:txBody>
          <a:bodyPr/>
          <a:lstStyle/>
          <a:p>
            <a:fld id="{03C31008-5703-CA49-B40E-A311D0A95FCB}" type="slidenum">
              <a:rPr lang="en-US" smtClean="0"/>
              <a:t>14</a:t>
            </a:fld>
            <a:endParaRPr lang="en-US"/>
          </a:p>
        </p:txBody>
      </p:sp>
    </p:spTree>
    <p:extLst>
      <p:ext uri="{BB962C8B-B14F-4D97-AF65-F5344CB8AC3E}">
        <p14:creationId xmlns:p14="http://schemas.microsoft.com/office/powerpoint/2010/main" val="1449993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23</a:t>
            </a:fld>
            <a:endParaRPr lang="en-US"/>
          </a:p>
        </p:txBody>
      </p:sp>
    </p:spTree>
    <p:extLst>
      <p:ext uri="{BB962C8B-B14F-4D97-AF65-F5344CB8AC3E}">
        <p14:creationId xmlns:p14="http://schemas.microsoft.com/office/powerpoint/2010/main" val="204357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26</a:t>
            </a:fld>
            <a:endParaRPr lang="ko-KR" altLang="en-US"/>
          </a:p>
        </p:txBody>
      </p:sp>
    </p:spTree>
    <p:extLst>
      <p:ext uri="{BB962C8B-B14F-4D97-AF65-F5344CB8AC3E}">
        <p14:creationId xmlns:p14="http://schemas.microsoft.com/office/powerpoint/2010/main" val="903789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last two models are based on Neural Networks. And we have spent months before and during this internship to really understand it. But lucky for you we can explain it in just two slides</a:t>
            </a:r>
          </a:p>
          <a:p>
            <a:endParaRPr lang="en-US" baseline="0" dirty="0"/>
          </a:p>
        </p:txBody>
      </p:sp>
      <p:sp>
        <p:nvSpPr>
          <p:cNvPr id="4" name="Slide Number Placeholder 3"/>
          <p:cNvSpPr>
            <a:spLocks noGrp="1"/>
          </p:cNvSpPr>
          <p:nvPr>
            <p:ph type="sldNum" sz="quarter" idx="10"/>
          </p:nvPr>
        </p:nvSpPr>
        <p:spPr/>
        <p:txBody>
          <a:bodyPr/>
          <a:lstStyle/>
          <a:p>
            <a:fld id="{7C013ED5-B044-1D44-AED0-D98EFEC404DD}" type="slidenum">
              <a:rPr lang="en-US" smtClean="0"/>
              <a:t>27</a:t>
            </a:fld>
            <a:endParaRPr lang="en-US"/>
          </a:p>
        </p:txBody>
      </p:sp>
    </p:spTree>
    <p:extLst>
      <p:ext uri="{BB962C8B-B14F-4D97-AF65-F5344CB8AC3E}">
        <p14:creationId xmlns:p14="http://schemas.microsoft.com/office/powerpoint/2010/main" val="1599186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structure is called a neuron. It takes input data and performs some weighted</a:t>
            </a:r>
            <a:r>
              <a:rPr lang="en-US" baseline="0" dirty="0" smtClean="0"/>
              <a:t> computation on it that results in an output. Its supposed to function exactly like a neuron in all our brains.</a:t>
            </a:r>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28</a:t>
            </a:fld>
            <a:endParaRPr lang="en-US"/>
          </a:p>
        </p:txBody>
      </p:sp>
    </p:spTree>
    <p:extLst>
      <p:ext uri="{BB962C8B-B14F-4D97-AF65-F5344CB8AC3E}">
        <p14:creationId xmlns:p14="http://schemas.microsoft.com/office/powerpoint/2010/main" val="2079147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you take many such neurons, and arrange them in multiple layers and there you have it, a Neural Network. Each layer performs a certain computation. You have Input Layer, that takes in data, and out put layer that provides the final result. Hidden layers are where the magic happens, and most neural networks differ in the way they perform computations in these layers.</a:t>
            </a:r>
          </a:p>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29</a:t>
            </a:fld>
            <a:endParaRPr lang="en-US"/>
          </a:p>
        </p:txBody>
      </p:sp>
    </p:spTree>
    <p:extLst>
      <p:ext uri="{BB962C8B-B14F-4D97-AF65-F5344CB8AC3E}">
        <p14:creationId xmlns:p14="http://schemas.microsoft.com/office/powerpoint/2010/main" val="986052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moving on to th</a:t>
            </a:r>
            <a:r>
              <a:rPr lang="en-US" baseline="0" dirty="0" smtClean="0"/>
              <a:t>e models, The first is CNN</a:t>
            </a:r>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30</a:t>
            </a:fld>
            <a:endParaRPr lang="en-US"/>
          </a:p>
        </p:txBody>
      </p:sp>
    </p:spTree>
    <p:extLst>
      <p:ext uri="{BB962C8B-B14F-4D97-AF65-F5344CB8AC3E}">
        <p14:creationId xmlns:p14="http://schemas.microsoft.com/office/powerpoint/2010/main" val="2591188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general architecture of a Convolutional Neural Network. The input you see is a time series data and it is passed through multiple hidden layers here. There are mainly two such important hidden layers, which you can see are being repeated here simultaneously. They are called Convolution Layers and Pooling Layers. </a:t>
            </a:r>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31</a:t>
            </a:fld>
            <a:endParaRPr lang="en-US"/>
          </a:p>
        </p:txBody>
      </p:sp>
    </p:spTree>
    <p:extLst>
      <p:ext uri="{BB962C8B-B14F-4D97-AF65-F5344CB8AC3E}">
        <p14:creationId xmlns:p14="http://schemas.microsoft.com/office/powerpoint/2010/main" val="1627034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convolution</a:t>
            </a:r>
            <a:r>
              <a:rPr lang="en-US" baseline="0" dirty="0" smtClean="0"/>
              <a:t> layer. Provide its output as a convolved feature. So what is this convolved feature.</a:t>
            </a:r>
          </a:p>
          <a:p>
            <a:r>
              <a:rPr lang="en-US" baseline="0" dirty="0" smtClean="0"/>
              <a:t>You have some data that looks like this matrix here. You take a smaller matrix, call it  filter and slide it over this data, doing element wise multiplication at each step. </a:t>
            </a:r>
          </a:p>
          <a:p>
            <a:r>
              <a:rPr lang="en-US" baseline="0" dirty="0" smtClean="0"/>
              <a:t>This is actually extracting essential information from the inputs. In the case of an image of person, the first convolved feature would result in edges and corners. Second, results in recognizable features.</a:t>
            </a:r>
          </a:p>
          <a:p>
            <a:r>
              <a:rPr lang="en-US" baseline="0" dirty="0" smtClean="0"/>
              <a:t>and the third one, you can actually detect faces.</a:t>
            </a:r>
          </a:p>
        </p:txBody>
      </p:sp>
      <p:sp>
        <p:nvSpPr>
          <p:cNvPr id="4" name="Slide Number Placeholder 3"/>
          <p:cNvSpPr>
            <a:spLocks noGrp="1"/>
          </p:cNvSpPr>
          <p:nvPr>
            <p:ph type="sldNum" sz="quarter" idx="10"/>
          </p:nvPr>
        </p:nvSpPr>
        <p:spPr/>
        <p:txBody>
          <a:bodyPr/>
          <a:lstStyle/>
          <a:p>
            <a:fld id="{7C013ED5-B044-1D44-AED0-D98EFEC404DD}" type="slidenum">
              <a:rPr lang="en-US" smtClean="0"/>
              <a:t>32</a:t>
            </a:fld>
            <a:endParaRPr lang="en-US"/>
          </a:p>
        </p:txBody>
      </p:sp>
    </p:spTree>
    <p:extLst>
      <p:ext uri="{BB962C8B-B14F-4D97-AF65-F5344CB8AC3E}">
        <p14:creationId xmlns:p14="http://schemas.microsoft.com/office/powerpoint/2010/main" val="618654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33</a:t>
            </a:fld>
            <a:endParaRPr lang="en-US"/>
          </a:p>
        </p:txBody>
      </p:sp>
    </p:spTree>
    <p:extLst>
      <p:ext uri="{BB962C8B-B14F-4D97-AF65-F5344CB8AC3E}">
        <p14:creationId xmlns:p14="http://schemas.microsoft.com/office/powerpoint/2010/main" val="1924573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2</a:t>
            </a:fld>
            <a:endParaRPr lang="en-US"/>
          </a:p>
        </p:txBody>
      </p:sp>
    </p:spTree>
    <p:extLst>
      <p:ext uri="{BB962C8B-B14F-4D97-AF65-F5344CB8AC3E}">
        <p14:creationId xmlns:p14="http://schemas.microsoft.com/office/powerpoint/2010/main" val="391811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layer is a very simple layer </a:t>
            </a:r>
            <a:r>
              <a:rPr lang="en-US" baseline="0" dirty="0" err="1" smtClean="0"/>
              <a:t>callled</a:t>
            </a:r>
            <a:r>
              <a:rPr lang="en-US" baseline="0" dirty="0" smtClean="0"/>
              <a:t> the pooling layer. </a:t>
            </a:r>
          </a:p>
          <a:p>
            <a:r>
              <a:rPr lang="en-US" baseline="0" dirty="0" smtClean="0"/>
              <a:t>It basically compresses the data by reducing two x two matrix into a single element. The max of the element from </a:t>
            </a:r>
            <a:r>
              <a:rPr lang="en-US" baseline="0" dirty="0" err="1" smtClean="0"/>
              <a:t>coloured</a:t>
            </a:r>
            <a:r>
              <a:rPr lang="en-US" baseline="0" dirty="0" smtClean="0"/>
              <a:t> squares forms the one element of the output. Helps in </a:t>
            </a:r>
            <a:r>
              <a:rPr lang="en-US" baseline="0" dirty="0" err="1" smtClean="0"/>
              <a:t>achievieng</a:t>
            </a:r>
            <a:r>
              <a:rPr lang="en-US" baseline="0" dirty="0" smtClean="0"/>
              <a:t> translational invariance which bring stretched trends closer. It also helps in data storage and efficient computation.</a:t>
            </a:r>
          </a:p>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34</a:t>
            </a:fld>
            <a:endParaRPr lang="en-US"/>
          </a:p>
        </p:txBody>
      </p:sp>
    </p:spTree>
    <p:extLst>
      <p:ext uri="{BB962C8B-B14F-4D97-AF65-F5344CB8AC3E}">
        <p14:creationId xmlns:p14="http://schemas.microsoft.com/office/powerpoint/2010/main" val="1562038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you</a:t>
            </a:r>
            <a:r>
              <a:rPr lang="en-US" baseline="0" dirty="0" smtClean="0"/>
              <a:t> have a task where it is important that the dimensions of the output are same as the dimensions of the input, the architecture is modified to enlarge the data. Its simply reversing the process by </a:t>
            </a:r>
            <a:r>
              <a:rPr lang="en-US" baseline="0" dirty="0" err="1" smtClean="0"/>
              <a:t>unpooling</a:t>
            </a:r>
            <a:r>
              <a:rPr lang="en-US" baseline="0" dirty="0" smtClean="0"/>
              <a:t> and deconvolution.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36</a:t>
            </a:fld>
            <a:endParaRPr lang="en-US"/>
          </a:p>
        </p:txBody>
      </p:sp>
    </p:spTree>
    <p:extLst>
      <p:ext uri="{BB962C8B-B14F-4D97-AF65-F5344CB8AC3E}">
        <p14:creationId xmlns:p14="http://schemas.microsoft.com/office/powerpoint/2010/main" val="1400074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previous architecture suffers from strong variations</a:t>
            </a:r>
            <a:r>
              <a:rPr lang="en-US" baseline="0" dirty="0" smtClean="0"/>
              <a:t> when the input data have small translations. In solving that architectural problem, </a:t>
            </a:r>
            <a:r>
              <a:rPr lang="en-US" baseline="0" dirty="0" err="1" smtClean="0"/>
              <a:t>Undecimated</a:t>
            </a:r>
            <a:r>
              <a:rPr lang="en-US" baseline="0" dirty="0" smtClean="0"/>
              <a:t> Fully convolutional neural network was adopted. Which follows a method of </a:t>
            </a:r>
            <a:r>
              <a:rPr lang="en-US" baseline="0" dirty="0" err="1" smtClean="0"/>
              <a:t>undecimatedn</a:t>
            </a:r>
            <a:r>
              <a:rPr lang="en-US" baseline="0" dirty="0" smtClean="0"/>
              <a:t> wavelet transform. Basically, it gets rid of all the pooling and </a:t>
            </a:r>
            <a:r>
              <a:rPr lang="en-US" baseline="0" dirty="0" err="1" smtClean="0"/>
              <a:t>unpooling</a:t>
            </a:r>
            <a:r>
              <a:rPr lang="en-US" baseline="0" dirty="0" smtClean="0"/>
              <a:t> and only dilates the filters at consecutive layers. Helps in reaching a wider range of time scales.</a:t>
            </a:r>
            <a:endParaRPr lang="en-US" dirty="0" smtClean="0"/>
          </a:p>
        </p:txBody>
      </p:sp>
      <p:sp>
        <p:nvSpPr>
          <p:cNvPr id="4" name="Slide Number Placeholder 3"/>
          <p:cNvSpPr>
            <a:spLocks noGrp="1"/>
          </p:cNvSpPr>
          <p:nvPr>
            <p:ph type="sldNum" sz="quarter" idx="10"/>
          </p:nvPr>
        </p:nvSpPr>
        <p:spPr/>
        <p:txBody>
          <a:bodyPr/>
          <a:lstStyle/>
          <a:p>
            <a:fld id="{7C013ED5-B044-1D44-AED0-D98EFEC404DD}" type="slidenum">
              <a:rPr lang="en-US" smtClean="0"/>
              <a:t>37</a:t>
            </a:fld>
            <a:endParaRPr lang="en-US"/>
          </a:p>
        </p:txBody>
      </p:sp>
    </p:spTree>
    <p:extLst>
      <p:ext uri="{BB962C8B-B14F-4D97-AF65-F5344CB8AC3E}">
        <p14:creationId xmlns:p14="http://schemas.microsoft.com/office/powerpoint/2010/main" val="375791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a:t>
            </a:r>
            <a:r>
              <a:rPr lang="en-US" baseline="0" dirty="0" smtClean="0"/>
              <a:t> analysis for stock trading</a:t>
            </a:r>
          </a:p>
          <a:p>
            <a:r>
              <a:rPr lang="en-US" dirty="0" err="1" smtClean="0"/>
              <a:t>Adv</a:t>
            </a:r>
            <a:r>
              <a:rPr lang="en-US" dirty="0" smtClean="0"/>
              <a:t> : Quicker than</a:t>
            </a:r>
            <a:r>
              <a:rPr lang="en-US" baseline="0" dirty="0" smtClean="0"/>
              <a:t> RNN</a:t>
            </a:r>
          </a:p>
          <a:p>
            <a:r>
              <a:rPr lang="en-US" baseline="0" dirty="0" smtClean="0"/>
              <a:t>GPU Infra</a:t>
            </a:r>
            <a:br>
              <a:rPr lang="en-US" baseline="0" dirty="0" smtClean="0"/>
            </a:br>
            <a:r>
              <a:rPr lang="en-US" baseline="0" dirty="0" smtClean="0"/>
              <a:t>Each filter provides </a:t>
            </a:r>
            <a:r>
              <a:rPr lang="en-US" baseline="0" dirty="0" err="1" smtClean="0"/>
              <a:t>infor</a:t>
            </a:r>
            <a:r>
              <a:rPr lang="en-US" baseline="0" dirty="0" smtClean="0"/>
              <a:t> about future</a:t>
            </a:r>
          </a:p>
          <a:p>
            <a:r>
              <a:rPr lang="en-US" baseline="0" dirty="0" smtClean="0"/>
              <a:t>Di</a:t>
            </a:r>
          </a:p>
          <a:p>
            <a:endParaRPr lang="en-US" baseline="0" dirty="0" smtClean="0"/>
          </a:p>
          <a:p>
            <a:endParaRPr lang="en-US" baseline="0" dirty="0" smtClean="0"/>
          </a:p>
          <a:p>
            <a:r>
              <a:rPr lang="en-US" baseline="0" dirty="0" smtClean="0"/>
              <a:t>High </a:t>
            </a:r>
            <a:r>
              <a:rPr lang="en-US" baseline="0" dirty="0" err="1" smtClean="0"/>
              <a:t>freq</a:t>
            </a:r>
            <a:r>
              <a:rPr lang="en-US" baseline="0" dirty="0" smtClean="0"/>
              <a:t> data : Daily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38</a:t>
            </a:fld>
            <a:endParaRPr lang="en-US"/>
          </a:p>
        </p:txBody>
      </p:sp>
    </p:spTree>
    <p:extLst>
      <p:ext uri="{BB962C8B-B14F-4D97-AF65-F5344CB8AC3E}">
        <p14:creationId xmlns:p14="http://schemas.microsoft.com/office/powerpoint/2010/main" val="2971400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40</a:t>
            </a:fld>
            <a:endParaRPr lang="ko-KR" altLang="en-US"/>
          </a:p>
        </p:txBody>
      </p:sp>
    </p:spTree>
    <p:extLst>
      <p:ext uri="{BB962C8B-B14F-4D97-AF65-F5344CB8AC3E}">
        <p14:creationId xmlns:p14="http://schemas.microsoft.com/office/powerpoint/2010/main" val="762975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41</a:t>
            </a:fld>
            <a:endParaRPr lang="ko-KR" altLang="en-US"/>
          </a:p>
        </p:txBody>
      </p:sp>
    </p:spTree>
    <p:extLst>
      <p:ext uri="{BB962C8B-B14F-4D97-AF65-F5344CB8AC3E}">
        <p14:creationId xmlns:p14="http://schemas.microsoft.com/office/powerpoint/2010/main" val="1114448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42</a:t>
            </a:fld>
            <a:endParaRPr lang="ko-KR" altLang="en-US"/>
          </a:p>
        </p:txBody>
      </p:sp>
    </p:spTree>
    <p:extLst>
      <p:ext uri="{BB962C8B-B14F-4D97-AF65-F5344CB8AC3E}">
        <p14:creationId xmlns:p14="http://schemas.microsoft.com/office/powerpoint/2010/main" val="1575601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43</a:t>
            </a:fld>
            <a:endParaRPr lang="ko-KR" altLang="en-US"/>
          </a:p>
        </p:txBody>
      </p:sp>
    </p:spTree>
    <p:extLst>
      <p:ext uri="{BB962C8B-B14F-4D97-AF65-F5344CB8AC3E}">
        <p14:creationId xmlns:p14="http://schemas.microsoft.com/office/powerpoint/2010/main" val="323113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44</a:t>
            </a:fld>
            <a:endParaRPr lang="ko-KR" altLang="en-US"/>
          </a:p>
        </p:txBody>
      </p:sp>
    </p:spTree>
    <p:extLst>
      <p:ext uri="{BB962C8B-B14F-4D97-AF65-F5344CB8AC3E}">
        <p14:creationId xmlns:p14="http://schemas.microsoft.com/office/powerpoint/2010/main" val="862304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46</a:t>
            </a:fld>
            <a:endParaRPr lang="ko-KR" altLang="en-US"/>
          </a:p>
        </p:txBody>
      </p:sp>
    </p:spTree>
    <p:extLst>
      <p:ext uri="{BB962C8B-B14F-4D97-AF65-F5344CB8AC3E}">
        <p14:creationId xmlns:p14="http://schemas.microsoft.com/office/powerpoint/2010/main" val="90378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3</a:t>
            </a:fld>
            <a:endParaRPr lang="ko-KR" altLang="en-US"/>
          </a:p>
        </p:txBody>
      </p:sp>
    </p:spTree>
    <p:extLst>
      <p:ext uri="{BB962C8B-B14F-4D97-AF65-F5344CB8AC3E}">
        <p14:creationId xmlns:p14="http://schemas.microsoft.com/office/powerpoint/2010/main" val="1122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56</a:t>
            </a:fld>
            <a:endParaRPr lang="en-US"/>
          </a:p>
        </p:txBody>
      </p:sp>
    </p:spTree>
    <p:extLst>
      <p:ext uri="{BB962C8B-B14F-4D97-AF65-F5344CB8AC3E}">
        <p14:creationId xmlns:p14="http://schemas.microsoft.com/office/powerpoint/2010/main" val="1518886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Ensure that</a:t>
            </a:r>
            <a:r>
              <a:rPr lang="en-US" baseline="0" dirty="0" smtClean="0"/>
              <a:t> the cash </a:t>
            </a:r>
            <a:r>
              <a:rPr lang="en-US" sz="1200" kern="1200" dirty="0" smtClean="0">
                <a:solidFill>
                  <a:schemeClr val="tx1"/>
                </a:solidFill>
                <a:effectLst/>
                <a:latin typeface="+mn-lt"/>
                <a:ea typeface="+mn-ea"/>
                <a:cs typeface="+mn-cs"/>
              </a:rPr>
              <a:t>buffer held by the company is optimized and</a:t>
            </a:r>
            <a:r>
              <a:rPr lang="en-US" sz="1200" kern="1200" baseline="0" dirty="0" smtClean="0">
                <a:solidFill>
                  <a:schemeClr val="tx1"/>
                </a:solidFill>
                <a:effectLst/>
                <a:latin typeface="+mn-lt"/>
                <a:ea typeface="+mn-ea"/>
                <a:cs typeface="+mn-cs"/>
              </a:rPr>
              <a:t> </a:t>
            </a:r>
            <a:r>
              <a:rPr lang="en-US" dirty="0" smtClean="0"/>
              <a:t>unused/excess</a:t>
            </a:r>
            <a:r>
              <a:rPr lang="en-US" baseline="0" dirty="0" smtClean="0"/>
              <a:t> funds are diverted towards reduction of leverage and short term investments</a:t>
            </a:r>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58</a:t>
            </a:fld>
            <a:endParaRPr lang="en-US"/>
          </a:p>
        </p:txBody>
      </p:sp>
    </p:spTree>
    <p:extLst>
      <p:ext uri="{BB962C8B-B14F-4D97-AF65-F5344CB8AC3E}">
        <p14:creationId xmlns:p14="http://schemas.microsoft.com/office/powerpoint/2010/main" val="415804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59</a:t>
            </a:fld>
            <a:endParaRPr lang="en-US"/>
          </a:p>
        </p:txBody>
      </p:sp>
    </p:spTree>
    <p:extLst>
      <p:ext uri="{BB962C8B-B14F-4D97-AF65-F5344CB8AC3E}">
        <p14:creationId xmlns:p14="http://schemas.microsoft.com/office/powerpoint/2010/main" val="1597074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60</a:t>
            </a:fld>
            <a:endParaRPr lang="en-US"/>
          </a:p>
        </p:txBody>
      </p:sp>
    </p:spTree>
    <p:extLst>
      <p:ext uri="{BB962C8B-B14F-4D97-AF65-F5344CB8AC3E}">
        <p14:creationId xmlns:p14="http://schemas.microsoft.com/office/powerpoint/2010/main" val="124541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61</a:t>
            </a:fld>
            <a:endParaRPr lang="en-US"/>
          </a:p>
        </p:txBody>
      </p:sp>
    </p:spTree>
    <p:extLst>
      <p:ext uri="{BB962C8B-B14F-4D97-AF65-F5344CB8AC3E}">
        <p14:creationId xmlns:p14="http://schemas.microsoft.com/office/powerpoint/2010/main" val="1206714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62</a:t>
            </a:fld>
            <a:endParaRPr lang="en-US"/>
          </a:p>
        </p:txBody>
      </p:sp>
    </p:spTree>
    <p:extLst>
      <p:ext uri="{BB962C8B-B14F-4D97-AF65-F5344CB8AC3E}">
        <p14:creationId xmlns:p14="http://schemas.microsoft.com/office/powerpoint/2010/main" val="703119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63</a:t>
            </a:fld>
            <a:endParaRPr lang="en-US"/>
          </a:p>
        </p:txBody>
      </p:sp>
    </p:spTree>
    <p:extLst>
      <p:ext uri="{BB962C8B-B14F-4D97-AF65-F5344CB8AC3E}">
        <p14:creationId xmlns:p14="http://schemas.microsoft.com/office/powerpoint/2010/main" val="1813730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64</a:t>
            </a:fld>
            <a:endParaRPr lang="en-US"/>
          </a:p>
        </p:txBody>
      </p:sp>
    </p:spTree>
    <p:extLst>
      <p:ext uri="{BB962C8B-B14F-4D97-AF65-F5344CB8AC3E}">
        <p14:creationId xmlns:p14="http://schemas.microsoft.com/office/powerpoint/2010/main" val="1368631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67</a:t>
            </a:fld>
            <a:endParaRPr lang="en-US"/>
          </a:p>
        </p:txBody>
      </p:sp>
    </p:spTree>
    <p:extLst>
      <p:ext uri="{BB962C8B-B14F-4D97-AF65-F5344CB8AC3E}">
        <p14:creationId xmlns:p14="http://schemas.microsoft.com/office/powerpoint/2010/main" val="1468085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013ED5-B044-1D44-AED0-D98EFEC404DD}" type="slidenum">
              <a:rPr lang="en-US" smtClean="0"/>
              <a:t>72</a:t>
            </a:fld>
            <a:endParaRPr lang="en-US"/>
          </a:p>
        </p:txBody>
      </p:sp>
    </p:spTree>
    <p:extLst>
      <p:ext uri="{BB962C8B-B14F-4D97-AF65-F5344CB8AC3E}">
        <p14:creationId xmlns:p14="http://schemas.microsoft.com/office/powerpoint/2010/main" val="407442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4</a:t>
            </a:fld>
            <a:endParaRPr lang="ko-KR" altLang="en-US"/>
          </a:p>
        </p:txBody>
      </p:sp>
    </p:spTree>
    <p:extLst>
      <p:ext uri="{BB962C8B-B14F-4D97-AF65-F5344CB8AC3E}">
        <p14:creationId xmlns:p14="http://schemas.microsoft.com/office/powerpoint/2010/main" val="816859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77</a:t>
            </a:fld>
            <a:endParaRPr lang="ko-KR" altLang="en-US"/>
          </a:p>
        </p:txBody>
      </p:sp>
    </p:spTree>
    <p:extLst>
      <p:ext uri="{BB962C8B-B14F-4D97-AF65-F5344CB8AC3E}">
        <p14:creationId xmlns:p14="http://schemas.microsoft.com/office/powerpoint/2010/main" val="430879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78</a:t>
            </a:fld>
            <a:endParaRPr lang="ko-KR" altLang="en-US"/>
          </a:p>
        </p:txBody>
      </p:sp>
    </p:spTree>
    <p:extLst>
      <p:ext uri="{BB962C8B-B14F-4D97-AF65-F5344CB8AC3E}">
        <p14:creationId xmlns:p14="http://schemas.microsoft.com/office/powerpoint/2010/main" val="1413762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80</a:t>
            </a:fld>
            <a:endParaRPr lang="ko-KR" altLang="en-US"/>
          </a:p>
        </p:txBody>
      </p:sp>
    </p:spTree>
    <p:extLst>
      <p:ext uri="{BB962C8B-B14F-4D97-AF65-F5344CB8AC3E}">
        <p14:creationId xmlns:p14="http://schemas.microsoft.com/office/powerpoint/2010/main" val="141376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ADA6F45-0A0A-4B62-B2EA-A778394234D9}" type="slidenum">
              <a:rPr lang="ko-KR" altLang="en-US" smtClean="0"/>
              <a:t>5</a:t>
            </a:fld>
            <a:endParaRPr lang="ko-KR" altLang="en-US"/>
          </a:p>
        </p:txBody>
      </p:sp>
    </p:spTree>
    <p:extLst>
      <p:ext uri="{BB962C8B-B14F-4D97-AF65-F5344CB8AC3E}">
        <p14:creationId xmlns:p14="http://schemas.microsoft.com/office/powerpoint/2010/main" val="158863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013ED5-B044-1D44-AED0-D98EFEC404DD}" type="slidenum">
              <a:rPr lang="en-US" smtClean="0"/>
              <a:t>6</a:t>
            </a:fld>
            <a:endParaRPr lang="en-US"/>
          </a:p>
        </p:txBody>
      </p:sp>
    </p:spTree>
    <p:extLst>
      <p:ext uri="{BB962C8B-B14F-4D97-AF65-F5344CB8AC3E}">
        <p14:creationId xmlns:p14="http://schemas.microsoft.com/office/powerpoint/2010/main" val="170769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7</a:t>
            </a:fld>
            <a:endParaRPr lang="en-US"/>
          </a:p>
        </p:txBody>
      </p:sp>
    </p:spTree>
    <p:extLst>
      <p:ext uri="{BB962C8B-B14F-4D97-AF65-F5344CB8AC3E}">
        <p14:creationId xmlns:p14="http://schemas.microsoft.com/office/powerpoint/2010/main" val="3095365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8</a:t>
            </a:fld>
            <a:endParaRPr lang="en-US"/>
          </a:p>
        </p:txBody>
      </p:sp>
    </p:spTree>
    <p:extLst>
      <p:ext uri="{BB962C8B-B14F-4D97-AF65-F5344CB8AC3E}">
        <p14:creationId xmlns:p14="http://schemas.microsoft.com/office/powerpoint/2010/main" val="3095365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013ED5-B044-1D44-AED0-D98EFEC404DD}" type="slidenum">
              <a:rPr lang="en-US" smtClean="0"/>
              <a:t>13</a:t>
            </a:fld>
            <a:endParaRPr lang="en-US"/>
          </a:p>
        </p:txBody>
      </p:sp>
    </p:spTree>
    <p:extLst>
      <p:ext uri="{BB962C8B-B14F-4D97-AF65-F5344CB8AC3E}">
        <p14:creationId xmlns:p14="http://schemas.microsoft.com/office/powerpoint/2010/main" val="30881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07114C-9721-48D5-9899-0ABB86B1417C}" type="datetime1">
              <a:rPr lang="en-SG" smtClean="0"/>
              <a:t>17/7/2017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222786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772026-7BF9-447E-A11B-4F7E0907BA7C}" type="datetime1">
              <a:rPr lang="en-SG" smtClean="0"/>
              <a:t>17/7/2017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131722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FF4C71-E891-4549-A7C0-AFB1DC5FD3E7}" type="datetime1">
              <a:rPr lang="en-SG" smtClean="0"/>
              <a:t>17/7/2017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14056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DFE910-E2C9-4470-800D-0AF7C60ECE57}" type="datetime1">
              <a:rPr lang="en-SG" smtClean="0"/>
              <a:t>17/7/2017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1311229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24F59E-7914-4785-A8B4-0B32372C4C81}" type="datetime1">
              <a:rPr lang="en-SG" smtClean="0"/>
              <a:t>17/7/2017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362550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B56A42-6396-47DE-9F10-C15EABF8985D}" type="datetime1">
              <a:rPr lang="en-SG" smtClean="0"/>
              <a:t>17/7/2017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974962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1AAA46-8465-4003-8A90-91044109AE1C}" type="datetime1">
              <a:rPr lang="en-SG" smtClean="0"/>
              <a:t>17/7/2017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88751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7252A1-4181-42AA-9AE6-5FE9707B65F5}" type="datetime1">
              <a:rPr lang="en-SG" smtClean="0"/>
              <a:t>17/7/2017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113412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492408-9354-4780-AE7E-04468B845014}" type="datetime1">
              <a:rPr lang="en-SG" smtClean="0"/>
              <a:t>17/7/2017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1307304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CABC04-1D66-4FFC-B191-F5D6D576E024}" type="datetime1">
              <a:rPr lang="en-SG" smtClean="0"/>
              <a:t>17/7/2017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95984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8BE855-B586-4726-B24B-470F410CF14E}" type="datetime1">
              <a:rPr lang="en-SG" smtClean="0"/>
              <a:t>17/7/2017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E4830E-B8E5-A849-B299-C150F95FFD18}" type="slidenum">
              <a:rPr lang="en-US" smtClean="0"/>
              <a:t>‹#›</a:t>
            </a:fld>
            <a:endParaRPr lang="en-US"/>
          </a:p>
        </p:txBody>
      </p:sp>
    </p:spTree>
    <p:extLst>
      <p:ext uri="{BB962C8B-B14F-4D97-AF65-F5344CB8AC3E}">
        <p14:creationId xmlns:p14="http://schemas.microsoft.com/office/powerpoint/2010/main" val="159539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1A07B-C168-44F2-B3E0-BE704FDAA91C}" type="datetime1">
              <a:rPr lang="en-SG" smtClean="0"/>
              <a:t>17/7/2017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E4830E-B8E5-A849-B299-C150F95FFD18}" type="slidenum">
              <a:rPr lang="en-US" smtClean="0"/>
              <a:t>‹#›</a:t>
            </a:fld>
            <a:endParaRPr lang="en-US"/>
          </a:p>
        </p:txBody>
      </p:sp>
    </p:spTree>
    <p:extLst>
      <p:ext uri="{BB962C8B-B14F-4D97-AF65-F5344CB8AC3E}">
        <p14:creationId xmlns:p14="http://schemas.microsoft.com/office/powerpoint/2010/main" val="1104356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1.png"/><Relationship Id="rId7"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jpg"/><Relationship Id="rId5" Type="http://schemas.microsoft.com/office/2007/relationships/hdphoto" Target="../media/hdphoto4.wdp"/><Relationship Id="rId4" Type="http://schemas.openxmlformats.org/officeDocument/2006/relationships/image" Target="../media/image22.png"/><Relationship Id="rId9" Type="http://schemas.openxmlformats.org/officeDocument/2006/relationships/image" Target="../media/image26.gif"/></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4.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0.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0.png"/><Relationship Id="rId9" Type="http://schemas.openxmlformats.org/officeDocument/2006/relationships/image" Target="../media/image33.png"/><Relationship Id="rId1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hyperlink" Target="http://tensorflow.org/" TargetMode="External"/><Relationship Id="rId3" Type="http://schemas.openxmlformats.org/officeDocument/2006/relationships/hyperlink" Target="https://github.com/facebookincubator/prophet" TargetMode="External"/><Relationship Id="rId7" Type="http://schemas.openxmlformats.org/officeDocument/2006/relationships/hyperlink" Target="https://arxiv.org/abs/1508.00317" TargetMode="External"/><Relationship Id="rId2" Type="http://schemas.openxmlformats.org/officeDocument/2006/relationships/hyperlink" Target="https://facebookincubator.github.io/prophet/" TargetMode="External"/><Relationship Id="rId1" Type="http://schemas.openxmlformats.org/officeDocument/2006/relationships/slideLayout" Target="../slideLayouts/slideLayout2.xml"/><Relationship Id="rId6" Type="http://schemas.openxmlformats.org/officeDocument/2006/relationships/hyperlink" Target="http://www.github.com/bashtage/arch" TargetMode="External"/><Relationship Id="rId5" Type="http://schemas.openxmlformats.org/officeDocument/2006/relationships/hyperlink" Target="http://machinelearningmastery.com/arima-for-time-series-forecasting-with-python/" TargetMode="External"/><Relationship Id="rId4" Type="http://schemas.openxmlformats.org/officeDocument/2006/relationships/hyperlink" Target="http://www.statsmodels.org/dev/tsa.html"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80587" y="965199"/>
            <a:ext cx="6996249" cy="4927601"/>
          </a:xfrm>
        </p:spPr>
        <p:txBody>
          <a:bodyPr anchor="ctr">
            <a:normAutofit/>
          </a:bodyPr>
          <a:lstStyle/>
          <a:p>
            <a:pPr algn="l"/>
            <a:r>
              <a:rPr lang="en-US" sz="4800" dirty="0"/>
              <a:t>Evaluation of Time Series Forecasting models </a:t>
            </a:r>
            <a:r>
              <a:rPr lang="en-US" sz="4800" dirty="0" smtClean="0"/>
              <a:t>for </a:t>
            </a:r>
            <a:r>
              <a:rPr lang="en-US" sz="4800" dirty="0"/>
              <a:t>Treasury </a:t>
            </a:r>
            <a:r>
              <a:rPr lang="en-US" sz="4800" dirty="0" smtClean="0"/>
              <a:t>Services</a:t>
            </a:r>
            <a:endParaRPr lang="en-US" sz="4800" dirty="0">
              <a:solidFill>
                <a:schemeClr val="tx1">
                  <a:lumMod val="85000"/>
                  <a:lumOff val="15000"/>
                </a:schemeClr>
              </a:solidFill>
            </a:endParaRPr>
          </a:p>
        </p:txBody>
      </p:sp>
      <p:sp>
        <p:nvSpPr>
          <p:cNvPr id="6"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E4830E-B8E5-A849-B299-C150F95FFD18}" type="slidenum">
              <a:rPr lang="en-US" smtClean="0"/>
              <a:pPr/>
              <a:t>1</a:t>
            </a:fld>
            <a:endParaRPr lang="en-US"/>
          </a:p>
        </p:txBody>
      </p:sp>
    </p:spTree>
    <p:extLst>
      <p:ext uri="{BB962C8B-B14F-4D97-AF65-F5344CB8AC3E}">
        <p14:creationId xmlns:p14="http://schemas.microsoft.com/office/powerpoint/2010/main" val="138453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342" y="1767862"/>
            <a:ext cx="6379098" cy="2585744"/>
          </a:xfrm>
          <a:prstGeom prst="rect">
            <a:avLst/>
          </a:prstGeom>
        </p:spPr>
      </p:pic>
      <p:sp>
        <p:nvSpPr>
          <p:cNvPr id="2" name="Rectangle 1"/>
          <p:cNvSpPr/>
          <p:nvPr/>
        </p:nvSpPr>
        <p:spPr>
          <a:xfrm>
            <a:off x="236442" y="1869021"/>
            <a:ext cx="5295900" cy="954107"/>
          </a:xfrm>
          <a:prstGeom prst="rect">
            <a:avLst/>
          </a:prstGeom>
        </p:spPr>
        <p:txBody>
          <a:bodyPr wrap="square">
            <a:spAutoFit/>
          </a:bodyPr>
          <a:lstStyle/>
          <a:p>
            <a:pPr marL="342900" indent="-342900">
              <a:buFont typeface="Arial" charset="0"/>
              <a:buChar char="•"/>
            </a:pPr>
            <a:r>
              <a:rPr lang="en-US" sz="2800" dirty="0" smtClean="0"/>
              <a:t>Linear</a:t>
            </a:r>
            <a:r>
              <a:rPr lang="en-US" sz="2800" dirty="0"/>
              <a:t> </a:t>
            </a:r>
            <a:r>
              <a:rPr lang="en-US" sz="2800" dirty="0" smtClean="0"/>
              <a:t>: define </a:t>
            </a:r>
            <a:r>
              <a:rPr lang="en-US" sz="2800" dirty="0"/>
              <a:t>or automatically generate </a:t>
            </a:r>
            <a:r>
              <a:rPr lang="en-US" sz="2800" b="1" dirty="0"/>
              <a:t>change points</a:t>
            </a:r>
          </a:p>
        </p:txBody>
      </p:sp>
      <p:sp>
        <p:nvSpPr>
          <p:cNvPr id="6" name="Rectangle 5"/>
          <p:cNvSpPr/>
          <p:nvPr/>
        </p:nvSpPr>
        <p:spPr>
          <a:xfrm>
            <a:off x="236442" y="4574205"/>
            <a:ext cx="5295900" cy="954107"/>
          </a:xfrm>
          <a:prstGeom prst="rect">
            <a:avLst/>
          </a:prstGeom>
        </p:spPr>
        <p:txBody>
          <a:bodyPr wrap="square">
            <a:spAutoFit/>
          </a:bodyPr>
          <a:lstStyle/>
          <a:p>
            <a:pPr marL="342900" indent="-342900">
              <a:buFont typeface="Arial" charset="0"/>
              <a:buChar char="•"/>
            </a:pPr>
            <a:r>
              <a:rPr lang="en-US" sz="2800" dirty="0" smtClean="0"/>
              <a:t>Logistic : define </a:t>
            </a:r>
            <a:r>
              <a:rPr lang="en-US" sz="2800" dirty="0"/>
              <a:t>a constant or linear </a:t>
            </a:r>
            <a:r>
              <a:rPr lang="en-US" sz="2800" b="1" dirty="0"/>
              <a:t>capacity</a:t>
            </a:r>
            <a:endParaRPr lang="en-US"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343" y="4198245"/>
            <a:ext cx="6379097" cy="2660134"/>
          </a:xfrm>
          <a:prstGeom prst="rect">
            <a:avLst/>
          </a:prstGeom>
        </p:spPr>
      </p:pic>
      <p:sp>
        <p:nvSpPr>
          <p:cNvPr id="3" name="Slide Number Placeholder 2"/>
          <p:cNvSpPr>
            <a:spLocks noGrp="1"/>
          </p:cNvSpPr>
          <p:nvPr>
            <p:ph type="sldNum" sz="quarter" idx="12"/>
          </p:nvPr>
        </p:nvSpPr>
        <p:spPr/>
        <p:txBody>
          <a:bodyPr/>
          <a:lstStyle/>
          <a:p>
            <a:fld id="{71E4830E-B8E5-A849-B299-C150F95FFD18}" type="slidenum">
              <a:rPr lang="en-US" smtClean="0"/>
              <a:t>10</a:t>
            </a:fld>
            <a:endParaRPr lang="en-US"/>
          </a:p>
        </p:txBody>
      </p:sp>
      <p:sp>
        <p:nvSpPr>
          <p:cNvPr id="10"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Prophet - Technical Aspects</a:t>
            </a:r>
            <a:endParaRPr lang="en-US" sz="4000" dirty="0"/>
          </a:p>
        </p:txBody>
      </p:sp>
    </p:spTree>
    <p:extLst>
      <p:ext uri="{BB962C8B-B14F-4D97-AF65-F5344CB8AC3E}">
        <p14:creationId xmlns:p14="http://schemas.microsoft.com/office/powerpoint/2010/main" val="109285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36442" y="2104329"/>
                <a:ext cx="5625096"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a:latin typeface="Cambria Math"/>
                        </a:rPr>
                        <m:t>𝑠</m:t>
                      </m:r>
                      <m:d>
                        <m:dPr>
                          <m:ctrlPr>
                            <a:rPr lang="en-US" sz="2800" i="1">
                              <a:latin typeface="Cambria Math"/>
                            </a:rPr>
                          </m:ctrlPr>
                        </m:dPr>
                        <m:e>
                          <m:r>
                            <a:rPr lang="en-US" sz="2800">
                              <a:latin typeface="Cambria Math"/>
                            </a:rPr>
                            <m:t>𝑡</m:t>
                          </m:r>
                        </m:e>
                      </m:d>
                      <m:r>
                        <a:rPr lang="en-US" sz="2800">
                          <a:latin typeface="Cambria Math"/>
                        </a:rPr>
                        <m:t>= </m:t>
                      </m:r>
                      <m:nary>
                        <m:naryPr>
                          <m:chr m:val="∑"/>
                          <m:ctrlPr>
                            <a:rPr lang="en-US" sz="2800" i="1">
                              <a:latin typeface="Cambria Math"/>
                            </a:rPr>
                          </m:ctrlPr>
                        </m:naryPr>
                        <m:sub>
                          <m:r>
                            <m:rPr>
                              <m:brk m:alnAt="23"/>
                            </m:rPr>
                            <a:rPr lang="en-US" sz="2800">
                              <a:latin typeface="Cambria Math"/>
                            </a:rPr>
                            <m:t>𝑛</m:t>
                          </m:r>
                          <m:r>
                            <a:rPr lang="en-US" sz="2800">
                              <a:latin typeface="Cambria Math"/>
                            </a:rPr>
                            <m:t>=−</m:t>
                          </m:r>
                          <m:r>
                            <a:rPr lang="en-US" sz="2800">
                              <a:latin typeface="Cambria Math"/>
                            </a:rPr>
                            <m:t>𝑁</m:t>
                          </m:r>
                        </m:sub>
                        <m:sup>
                          <m:r>
                            <a:rPr lang="en-US" sz="2800">
                              <a:latin typeface="Cambria Math"/>
                            </a:rPr>
                            <m:t>𝑁</m:t>
                          </m:r>
                        </m:sup>
                        <m:e>
                          <m:sSub>
                            <m:sSubPr>
                              <m:ctrlPr>
                                <a:rPr lang="en-US" sz="2800" i="1">
                                  <a:latin typeface="Cambria Math"/>
                                </a:rPr>
                              </m:ctrlPr>
                            </m:sSubPr>
                            <m:e>
                              <m:r>
                                <a:rPr lang="en-US" sz="2800">
                                  <a:latin typeface="Cambria Math"/>
                                </a:rPr>
                                <m:t>𝑐</m:t>
                              </m:r>
                            </m:e>
                            <m:sub>
                              <m:r>
                                <a:rPr lang="en-US" sz="2800">
                                  <a:latin typeface="Cambria Math"/>
                                </a:rPr>
                                <m:t>𝑛</m:t>
                              </m:r>
                            </m:sub>
                          </m:sSub>
                          <m:sSup>
                            <m:sSupPr>
                              <m:ctrlPr>
                                <a:rPr lang="en-US" sz="2800" i="1">
                                  <a:latin typeface="Cambria Math"/>
                                </a:rPr>
                              </m:ctrlPr>
                            </m:sSupPr>
                            <m:e>
                              <m:r>
                                <a:rPr lang="en-US" sz="2800">
                                  <a:latin typeface="Cambria Math"/>
                                </a:rPr>
                                <m:t>𝑒</m:t>
                              </m:r>
                            </m:e>
                            <m:sup>
                              <m:r>
                                <a:rPr lang="en-US" sz="2800">
                                  <a:latin typeface="Cambria Math"/>
                                </a:rPr>
                                <m:t>𝑖</m:t>
                              </m:r>
                              <m:f>
                                <m:fPr>
                                  <m:ctrlPr>
                                    <a:rPr lang="en-US" sz="2800" i="1">
                                      <a:latin typeface="Cambria Math"/>
                                    </a:rPr>
                                  </m:ctrlPr>
                                </m:fPr>
                                <m:num>
                                  <m:r>
                                    <a:rPr lang="en-US" sz="2800">
                                      <a:latin typeface="Cambria Math"/>
                                    </a:rPr>
                                    <m:t>2</m:t>
                                  </m:r>
                                  <m:r>
                                    <m:rPr>
                                      <m:nor/>
                                    </m:rPr>
                                    <a:rPr lang="el-GR" sz="2800"/>
                                    <m:t>π</m:t>
                                  </m:r>
                                  <m:r>
                                    <a:rPr lang="en-US" sz="2800">
                                      <a:latin typeface="Cambria Math"/>
                                    </a:rPr>
                                    <m:t>𝑛𝑡</m:t>
                                  </m:r>
                                </m:num>
                                <m:den>
                                  <m:r>
                                    <a:rPr lang="en-US" sz="2800">
                                      <a:latin typeface="Cambria Math"/>
                                    </a:rPr>
                                    <m:t>𝑃</m:t>
                                  </m:r>
                                </m:den>
                              </m:f>
                            </m:sup>
                          </m:sSup>
                        </m:e>
                      </m:nary>
                    </m:oMath>
                  </m:oMathPara>
                </a14:m>
                <a:endParaRPr lang="en-US" sz="2800" dirty="0"/>
              </a:p>
            </p:txBody>
          </p:sp>
        </mc:Choice>
        <mc:Fallback xmlns="">
          <p:sp>
            <p:nvSpPr>
              <p:cNvPr id="2" name="Rectangle 1"/>
              <p:cNvSpPr>
                <a:spLocks noRot="1" noChangeAspect="1" noMove="1" noResize="1" noEditPoints="1" noAdjustHandles="1" noChangeArrowheads="1" noChangeShapeType="1" noTextEdit="1"/>
              </p:cNvSpPr>
              <p:nvPr/>
            </p:nvSpPr>
            <p:spPr>
              <a:xfrm>
                <a:off x="236442" y="2104329"/>
                <a:ext cx="5625096" cy="1303883"/>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6172200" y="2145396"/>
            <a:ext cx="4229100" cy="954107"/>
          </a:xfrm>
          <a:prstGeom prst="rect">
            <a:avLst/>
          </a:prstGeom>
          <a:noFill/>
        </p:spPr>
        <p:txBody>
          <a:bodyPr wrap="square" rtlCol="0">
            <a:spAutoFit/>
          </a:bodyPr>
          <a:lstStyle/>
          <a:p>
            <a:pPr marL="457200" indent="-457200">
              <a:buFont typeface="Arial" charset="0"/>
              <a:buChar char="•"/>
            </a:pPr>
            <a:r>
              <a:rPr lang="en-US" sz="2800" dirty="0"/>
              <a:t>P is the period</a:t>
            </a:r>
          </a:p>
          <a:p>
            <a:pPr marL="457200" indent="-457200">
              <a:buFont typeface="Arial" charset="0"/>
              <a:buChar char="•"/>
            </a:pPr>
            <a:r>
              <a:rPr lang="en-US" sz="2800" dirty="0"/>
              <a:t>N is the order of series</a:t>
            </a:r>
          </a:p>
        </p:txBody>
      </p:sp>
      <p:sp>
        <p:nvSpPr>
          <p:cNvPr id="6" name="Rectangle 5"/>
          <p:cNvSpPr/>
          <p:nvPr/>
        </p:nvSpPr>
        <p:spPr>
          <a:xfrm>
            <a:off x="6172199" y="4450387"/>
            <a:ext cx="5739241" cy="1384995"/>
          </a:xfrm>
          <a:prstGeom prst="rect">
            <a:avLst/>
          </a:prstGeom>
        </p:spPr>
        <p:txBody>
          <a:bodyPr wrap="square">
            <a:spAutoFit/>
          </a:bodyPr>
          <a:lstStyle/>
          <a:p>
            <a:pPr marL="457200" indent="-457200">
              <a:buFont typeface="Arial" charset="0"/>
              <a:buChar char="•"/>
            </a:pPr>
            <a:r>
              <a:rPr lang="en-US" sz="2800" dirty="0"/>
              <a:t>Larger N allows to fit more complex seasonal </a:t>
            </a:r>
            <a:r>
              <a:rPr lang="en-US" sz="2800" dirty="0" smtClean="0"/>
              <a:t>functions</a:t>
            </a:r>
          </a:p>
          <a:p>
            <a:pPr marL="457200" indent="-457200">
              <a:buFont typeface="Arial" charset="0"/>
              <a:buChar char="•"/>
            </a:pPr>
            <a:r>
              <a:rPr lang="en-US" sz="2800" dirty="0"/>
              <a:t>B</a:t>
            </a:r>
            <a:r>
              <a:rPr lang="en-US" sz="2800" dirty="0" smtClean="0"/>
              <a:t>ut </a:t>
            </a:r>
            <a:r>
              <a:rPr lang="en-US" sz="2800" dirty="0"/>
              <a:t>easier to overfit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42" y="3685425"/>
            <a:ext cx="5625096" cy="2945696"/>
          </a:xfrm>
          <a:prstGeom prst="rect">
            <a:avLst/>
          </a:prstGeom>
        </p:spPr>
      </p:pic>
      <p:sp>
        <p:nvSpPr>
          <p:cNvPr id="3" name="Slide Number Placeholder 2"/>
          <p:cNvSpPr>
            <a:spLocks noGrp="1"/>
          </p:cNvSpPr>
          <p:nvPr>
            <p:ph type="sldNum" sz="quarter" idx="12"/>
          </p:nvPr>
        </p:nvSpPr>
        <p:spPr/>
        <p:txBody>
          <a:bodyPr/>
          <a:lstStyle/>
          <a:p>
            <a:fld id="{71E4830E-B8E5-A849-B299-C150F95FFD18}" type="slidenum">
              <a:rPr lang="en-US" smtClean="0"/>
              <a:t>11</a:t>
            </a:fld>
            <a:endParaRPr lang="en-US"/>
          </a:p>
        </p:txBody>
      </p:sp>
      <p:sp>
        <p:nvSpPr>
          <p:cNvPr id="9"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Prophet - Technical Aspects</a:t>
            </a:r>
            <a:endParaRPr lang="en-US" sz="4000" dirty="0"/>
          </a:p>
        </p:txBody>
      </p:sp>
      <p:sp>
        <p:nvSpPr>
          <p:cNvPr id="10" name="TextBox 9"/>
          <p:cNvSpPr txBox="1"/>
          <p:nvPr/>
        </p:nvSpPr>
        <p:spPr>
          <a:xfrm>
            <a:off x="6172200" y="3251903"/>
            <a:ext cx="4229100" cy="954107"/>
          </a:xfrm>
          <a:prstGeom prst="rect">
            <a:avLst/>
          </a:prstGeom>
          <a:noFill/>
        </p:spPr>
        <p:txBody>
          <a:bodyPr wrap="square" rtlCol="0">
            <a:spAutoFit/>
          </a:bodyPr>
          <a:lstStyle/>
          <a:p>
            <a:r>
              <a:rPr lang="en-US" sz="2800" b="1" dirty="0" smtClean="0"/>
              <a:t>Weekly (P=7, N=3)</a:t>
            </a:r>
            <a:endParaRPr lang="en-US" sz="2800" b="1" dirty="0"/>
          </a:p>
          <a:p>
            <a:r>
              <a:rPr lang="en-US" sz="2800" b="1" dirty="0" smtClean="0"/>
              <a:t>Yearly (P=365.25, N=10)</a:t>
            </a:r>
            <a:endParaRPr lang="en-US" sz="2800" b="1" dirty="0"/>
          </a:p>
        </p:txBody>
      </p:sp>
    </p:spTree>
    <p:extLst>
      <p:ext uri="{BB962C8B-B14F-4D97-AF65-F5344CB8AC3E}">
        <p14:creationId xmlns:p14="http://schemas.microsoft.com/office/powerpoint/2010/main" val="239630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195754" y="1817666"/>
                <a:ext cx="9800492"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a:latin typeface="Cambria Math"/>
                      </a:rPr>
                      <m:t>h</m:t>
                    </m:r>
                    <m:d>
                      <m:dPr>
                        <m:ctrlPr>
                          <a:rPr lang="en-US" sz="2800" i="1">
                            <a:latin typeface="Cambria Math"/>
                          </a:rPr>
                        </m:ctrlPr>
                      </m:dPr>
                      <m:e>
                        <m:r>
                          <a:rPr lang="en-US" sz="2800">
                            <a:latin typeface="Cambria Math"/>
                          </a:rPr>
                          <m:t>𝑡</m:t>
                        </m:r>
                      </m:e>
                    </m:d>
                    <m:r>
                      <a:rPr lang="en-US" sz="2800" i="1">
                        <a:latin typeface="Cambria Math"/>
                      </a:rPr>
                      <m:t>=</m:t>
                    </m:r>
                    <m:r>
                      <a:rPr lang="en-US" sz="2800" i="1">
                        <a:latin typeface="Cambria Math"/>
                      </a:rPr>
                      <m:t>𝑍</m:t>
                    </m:r>
                    <m:r>
                      <a:rPr lang="en-US" sz="2800" i="1">
                        <a:latin typeface="Cambria Math"/>
                      </a:rPr>
                      <m:t>(</m:t>
                    </m:r>
                    <m:r>
                      <a:rPr lang="en-US" sz="2800" i="1">
                        <a:latin typeface="Cambria Math"/>
                      </a:rPr>
                      <m:t>𝑡</m:t>
                    </m:r>
                    <m:r>
                      <a:rPr lang="en-US" sz="2800" i="1">
                        <a:latin typeface="Cambria Math"/>
                      </a:rPr>
                      <m:t>)</m:t>
                    </m:r>
                    <m:r>
                      <a:rPr lang="el-GR" sz="2800" i="1">
                        <a:latin typeface="Cambria Math"/>
                      </a:rPr>
                      <m:t>𝜅</m:t>
                    </m:r>
                  </m:oMath>
                </a14:m>
                <a:r>
                  <a:rPr lang="en-US" sz="2800" dirty="0"/>
                  <a:t>, </a:t>
                </a:r>
                <a14:m>
                  <m:oMath xmlns:m="http://schemas.openxmlformats.org/officeDocument/2006/math">
                    <m:r>
                      <a:rPr lang="en-US" sz="2800" i="1">
                        <a:latin typeface="Cambria Math"/>
                      </a:rPr>
                      <m:t>𝑍</m:t>
                    </m:r>
                    <m:d>
                      <m:dPr>
                        <m:ctrlPr>
                          <a:rPr lang="en-US" sz="2800" i="1">
                            <a:latin typeface="Cambria Math"/>
                          </a:rPr>
                        </m:ctrlPr>
                      </m:dPr>
                      <m:e>
                        <m:r>
                          <a:rPr lang="en-US" sz="2800" i="1">
                            <a:latin typeface="Cambria Math"/>
                          </a:rPr>
                          <m:t>𝑡</m:t>
                        </m:r>
                      </m:e>
                    </m:d>
                    <m:r>
                      <a:rPr lang="en-US" sz="2800" i="1">
                        <a:latin typeface="Cambria Math"/>
                      </a:rPr>
                      <m:t>=</m:t>
                    </m:r>
                    <m:d>
                      <m:dPr>
                        <m:begChr m:val="["/>
                        <m:endChr m:val="]"/>
                        <m:ctrlPr>
                          <a:rPr lang="en-US" sz="2800" i="1">
                            <a:latin typeface="Cambria Math"/>
                          </a:rPr>
                        </m:ctrlPr>
                      </m:dPr>
                      <m:e>
                        <m:r>
                          <a:rPr lang="en-US" sz="2800" i="1">
                            <a:latin typeface="Cambria Math"/>
                          </a:rPr>
                          <m:t>1</m:t>
                        </m:r>
                        <m:d>
                          <m:dPr>
                            <m:ctrlPr>
                              <a:rPr lang="en-US" sz="2800" i="1">
                                <a:latin typeface="Cambria Math"/>
                              </a:rPr>
                            </m:ctrlPr>
                          </m:dPr>
                          <m:e>
                            <m:r>
                              <a:rPr lang="en-US" sz="2800" i="1">
                                <a:latin typeface="Cambria Math"/>
                              </a:rPr>
                              <m:t>𝑡</m:t>
                            </m:r>
                            <m:r>
                              <a:rPr lang="en-US" sz="2800" i="1">
                                <a:latin typeface="Cambria Math"/>
                                <a:ea typeface="Cambria Math"/>
                              </a:rPr>
                              <m:t>∈</m:t>
                            </m:r>
                            <m:sSub>
                              <m:sSubPr>
                                <m:ctrlPr>
                                  <a:rPr lang="en-US" sz="2800" i="1">
                                    <a:latin typeface="Cambria Math"/>
                                    <a:ea typeface="Cambria Math"/>
                                  </a:rPr>
                                </m:ctrlPr>
                              </m:sSubPr>
                              <m:e>
                                <m:r>
                                  <a:rPr lang="en-US" sz="2800" i="1">
                                    <a:latin typeface="Cambria Math"/>
                                    <a:ea typeface="Cambria Math"/>
                                  </a:rPr>
                                  <m:t>𝐷</m:t>
                                </m:r>
                              </m:e>
                              <m:sub>
                                <m:r>
                                  <a:rPr lang="en-US" sz="2800" i="1">
                                    <a:latin typeface="Cambria Math"/>
                                    <a:ea typeface="Cambria Math"/>
                                  </a:rPr>
                                  <m:t>1</m:t>
                                </m:r>
                              </m:sub>
                            </m:sSub>
                          </m:e>
                        </m:d>
                        <m:r>
                          <a:rPr lang="en-US" sz="2800" i="1">
                            <a:latin typeface="Cambria Math"/>
                          </a:rPr>
                          <m:t>,…,1</m:t>
                        </m:r>
                        <m:d>
                          <m:dPr>
                            <m:ctrlPr>
                              <a:rPr lang="en-US" sz="2800" i="1">
                                <a:latin typeface="Cambria Math"/>
                              </a:rPr>
                            </m:ctrlPr>
                          </m:dPr>
                          <m:e>
                            <m:r>
                              <a:rPr lang="en-US" sz="2800" i="1">
                                <a:latin typeface="Cambria Math"/>
                              </a:rPr>
                              <m:t>𝑡</m:t>
                            </m:r>
                            <m:sSub>
                              <m:sSubPr>
                                <m:ctrlPr>
                                  <a:rPr lang="en-US" sz="2800" i="1">
                                    <a:latin typeface="Cambria Math"/>
                                    <a:ea typeface="Cambria Math"/>
                                  </a:rPr>
                                </m:ctrlPr>
                              </m:sSubPr>
                              <m:e>
                                <m:r>
                                  <a:rPr lang="en-US" sz="2800" i="1">
                                    <a:latin typeface="Cambria Math" charset="0"/>
                                    <a:ea typeface="Cambria Math" charset="0"/>
                                    <a:cs typeface="Cambria Math" charset="0"/>
                                  </a:rPr>
                                  <m:t>∈</m:t>
                                </m:r>
                                <m:r>
                                  <a:rPr lang="en-US" sz="2800" i="1">
                                    <a:latin typeface="Cambria Math"/>
                                    <a:ea typeface="Cambria Math"/>
                                  </a:rPr>
                                  <m:t>𝐷</m:t>
                                </m:r>
                              </m:e>
                              <m:sub>
                                <m:r>
                                  <a:rPr lang="en-US" sz="2800" i="1">
                                    <a:latin typeface="Cambria Math"/>
                                    <a:ea typeface="Cambria Math"/>
                                  </a:rPr>
                                  <m:t>𝐿</m:t>
                                </m:r>
                              </m:sub>
                            </m:sSub>
                          </m:e>
                        </m:d>
                      </m:e>
                    </m:d>
                    <m:r>
                      <a:rPr lang="en-US" sz="2800" i="1">
                        <a:latin typeface="Cambria Math"/>
                        <a:ea typeface="Cambria Math"/>
                      </a:rPr>
                      <m:t>, </m:t>
                    </m:r>
                    <m:sSub>
                      <m:sSubPr>
                        <m:ctrlPr>
                          <a:rPr lang="en-US" sz="2800" i="1">
                            <a:latin typeface="Cambria Math"/>
                            <a:ea typeface="Cambria Math"/>
                          </a:rPr>
                        </m:ctrlPr>
                      </m:sSubPr>
                      <m:e>
                        <m:r>
                          <a:rPr lang="en-US" sz="2800" i="1">
                            <a:latin typeface="Cambria Math"/>
                            <a:ea typeface="Cambria Math"/>
                          </a:rPr>
                          <m:t>𝐷</m:t>
                        </m:r>
                      </m:e>
                      <m:sub>
                        <m:r>
                          <a:rPr lang="en-US" sz="2800" i="1">
                            <a:latin typeface="Cambria Math"/>
                            <a:ea typeface="Cambria Math"/>
                          </a:rPr>
                          <m:t>𝑖</m:t>
                        </m:r>
                      </m:sub>
                    </m:sSub>
                    <m:r>
                      <a:rPr lang="en-US" sz="2800" i="1">
                        <a:latin typeface="Cambria Math"/>
                        <a:ea typeface="Cambria Math"/>
                      </a:rPr>
                      <m:t> </m:t>
                    </m:r>
                    <m:r>
                      <a:rPr lang="en-US" sz="2800" i="1">
                        <a:latin typeface="Cambria Math"/>
                        <a:ea typeface="Cambria Math"/>
                      </a:rPr>
                      <m:t>𝑎𝑟𝑒</m:t>
                    </m:r>
                    <m:r>
                      <a:rPr lang="en-US" sz="2800" i="1">
                        <a:latin typeface="Cambria Math"/>
                        <a:ea typeface="Cambria Math"/>
                      </a:rPr>
                      <m:t> </m:t>
                    </m:r>
                    <m:r>
                      <a:rPr lang="en-US" sz="2800" i="1">
                        <a:latin typeface="Cambria Math"/>
                        <a:ea typeface="Cambria Math"/>
                      </a:rPr>
                      <m:t>h𝑜𝑙𝑖𝑑𝑎𝑦𝑠</m:t>
                    </m:r>
                  </m:oMath>
                </a14:m>
                <a:endParaRPr lang="en-US" sz="2800" dirty="0"/>
              </a:p>
            </p:txBody>
          </p:sp>
        </mc:Choice>
        <mc:Fallback xmlns="">
          <p:sp>
            <p:nvSpPr>
              <p:cNvPr id="2" name="Rectangle 1"/>
              <p:cNvSpPr>
                <a:spLocks noRot="1" noChangeAspect="1" noMove="1" noResize="1" noEditPoints="1" noAdjustHandles="1" noChangeArrowheads="1" noChangeShapeType="1" noTextEdit="1"/>
              </p:cNvSpPr>
              <p:nvPr/>
            </p:nvSpPr>
            <p:spPr>
              <a:xfrm>
                <a:off x="1195754" y="1817666"/>
                <a:ext cx="9800492" cy="523220"/>
              </a:xfrm>
              <a:prstGeom prst="rect">
                <a:avLst/>
              </a:prstGeom>
              <a:blipFill rotWithShape="0">
                <a:blip r:embed="rId2"/>
                <a:stretch>
                  <a:fillRect t="-9091" b="-30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809844" y="2434185"/>
                <a:ext cx="4186402" cy="400110"/>
              </a:xfrm>
              <a:prstGeom prst="rect">
                <a:avLst/>
              </a:prstGeom>
              <a:noFill/>
            </p:spPr>
            <p:txBody>
              <a:bodyPr wrap="none" rtlCol="0">
                <a:spAutoFit/>
              </a:bodyPr>
              <a:lstStyle/>
              <a:p>
                <a14:m>
                  <m:oMath xmlns:m="http://schemas.openxmlformats.org/officeDocument/2006/math">
                    <m:r>
                      <a:rPr lang="el-GR" sz="2000" i="1">
                        <a:latin typeface="Cambria Math"/>
                      </a:rPr>
                      <m:t>𝜅</m:t>
                    </m:r>
                  </m:oMath>
                </a14:m>
                <a:r>
                  <a:rPr lang="en-US" sz="2000" dirty="0"/>
                  <a:t> is a vector of same dimension as Z(t)</a:t>
                </a:r>
              </a:p>
            </p:txBody>
          </p:sp>
        </mc:Choice>
        <mc:Fallback xmlns="">
          <p:sp>
            <p:nvSpPr>
              <p:cNvPr id="4" name="TextBox 3"/>
              <p:cNvSpPr txBox="1">
                <a:spLocks noRot="1" noChangeAspect="1" noMove="1" noResize="1" noEditPoints="1" noAdjustHandles="1" noChangeArrowheads="1" noChangeShapeType="1" noTextEdit="1"/>
              </p:cNvSpPr>
              <p:nvPr/>
            </p:nvSpPr>
            <p:spPr>
              <a:xfrm>
                <a:off x="6809844" y="2434185"/>
                <a:ext cx="4186402" cy="400110"/>
              </a:xfrm>
              <a:prstGeom prst="rect">
                <a:avLst/>
              </a:prstGeom>
              <a:blipFill rotWithShape="0">
                <a:blip r:embed="rId3"/>
                <a:stretch>
                  <a:fillRect t="-7576" r="-728" b="-25758"/>
                </a:stretch>
              </a:blipFill>
            </p:spPr>
            <p:txBody>
              <a:bodyPr/>
              <a:lstStyle/>
              <a:p>
                <a:r>
                  <a:rPr lang="en-US">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1685" t="4910" r="7958" b="11096"/>
          <a:stretch/>
        </p:blipFill>
        <p:spPr>
          <a:xfrm>
            <a:off x="3100753" y="2927595"/>
            <a:ext cx="6682154" cy="3276886"/>
          </a:xfrm>
          <a:prstGeom prst="rect">
            <a:avLst/>
          </a:prstGeom>
        </p:spPr>
      </p:pic>
      <p:sp>
        <p:nvSpPr>
          <p:cNvPr id="6" name="TextBox 5"/>
          <p:cNvSpPr txBox="1"/>
          <p:nvPr/>
        </p:nvSpPr>
        <p:spPr>
          <a:xfrm>
            <a:off x="3429650" y="6211775"/>
            <a:ext cx="6024361" cy="461665"/>
          </a:xfrm>
          <a:prstGeom prst="rect">
            <a:avLst/>
          </a:prstGeom>
          <a:noFill/>
        </p:spPr>
        <p:txBody>
          <a:bodyPr wrap="square" rtlCol="0">
            <a:spAutoFit/>
          </a:bodyPr>
          <a:lstStyle/>
          <a:p>
            <a:r>
              <a:rPr lang="en-US" sz="2400" dirty="0"/>
              <a:t>Capture the special dates with prior knowledge</a:t>
            </a:r>
          </a:p>
        </p:txBody>
      </p:sp>
      <p:sp>
        <p:nvSpPr>
          <p:cNvPr id="3" name="Slide Number Placeholder 2"/>
          <p:cNvSpPr>
            <a:spLocks noGrp="1"/>
          </p:cNvSpPr>
          <p:nvPr>
            <p:ph type="sldNum" sz="quarter" idx="12"/>
          </p:nvPr>
        </p:nvSpPr>
        <p:spPr/>
        <p:txBody>
          <a:bodyPr/>
          <a:lstStyle/>
          <a:p>
            <a:fld id="{71E4830E-B8E5-A849-B299-C150F95FFD18}" type="slidenum">
              <a:rPr lang="en-US" smtClean="0"/>
              <a:t>12</a:t>
            </a:fld>
            <a:endParaRPr lang="en-US"/>
          </a:p>
        </p:txBody>
      </p:sp>
      <p:sp>
        <p:nvSpPr>
          <p:cNvPr id="8"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Prophet - Technical Aspects</a:t>
            </a:r>
            <a:endParaRPr lang="en-US" sz="4000" dirty="0"/>
          </a:p>
        </p:txBody>
      </p:sp>
    </p:spTree>
    <p:extLst>
      <p:ext uri="{BB962C8B-B14F-4D97-AF65-F5344CB8AC3E}">
        <p14:creationId xmlns:p14="http://schemas.microsoft.com/office/powerpoint/2010/main" val="93627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3264829" y="6077254"/>
            <a:ext cx="5662343" cy="523220"/>
          </a:xfrm>
          <a:prstGeom prst="rect">
            <a:avLst/>
          </a:prstGeom>
        </p:spPr>
        <p:txBody>
          <a:bodyPr wrap="square">
            <a:spAutoFit/>
          </a:bodyPr>
          <a:lstStyle/>
          <a:p>
            <a:pPr algn="ctr"/>
            <a:r>
              <a:rPr lang="en-US" sz="2800" dirty="0" smtClean="0"/>
              <a:t>Fitted Model</a:t>
            </a:r>
            <a:endParaRPr lang="en-US" sz="2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719" y="1864139"/>
            <a:ext cx="6507639" cy="3997399"/>
          </a:xfrm>
          <a:prstGeom prst="rect">
            <a:avLst/>
          </a:prstGeom>
        </p:spPr>
      </p:pic>
      <p:sp>
        <p:nvSpPr>
          <p:cNvPr id="6"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Prophet - Technical Aspects</a:t>
            </a:r>
            <a:endParaRPr lang="en-US" sz="4000" dirty="0"/>
          </a:p>
        </p:txBody>
      </p:sp>
    </p:spTree>
    <p:extLst>
      <p:ext uri="{BB962C8B-B14F-4D97-AF65-F5344CB8AC3E}">
        <p14:creationId xmlns:p14="http://schemas.microsoft.com/office/powerpoint/2010/main" val="14094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Prophet - Evaluation</a:t>
            </a:r>
            <a:endParaRPr lang="en-US" sz="4000" dirty="0"/>
          </a:p>
        </p:txBody>
      </p:sp>
      <p:sp>
        <p:nvSpPr>
          <p:cNvPr id="3" name="Rectangle 2"/>
          <p:cNvSpPr/>
          <p:nvPr/>
        </p:nvSpPr>
        <p:spPr>
          <a:xfrm>
            <a:off x="679937" y="1752600"/>
            <a:ext cx="10785231" cy="4955203"/>
          </a:xfrm>
          <a:prstGeom prst="rect">
            <a:avLst/>
          </a:prstGeom>
        </p:spPr>
        <p:txBody>
          <a:bodyPr wrap="square">
            <a:spAutoFit/>
          </a:bodyPr>
          <a:lstStyle/>
          <a:p>
            <a:r>
              <a:rPr lang="en-US" sz="2800" dirty="0"/>
              <a:t>Suitable scenarios:</a:t>
            </a:r>
          </a:p>
          <a:p>
            <a:pPr marL="457200" indent="-457200">
              <a:buFont typeface="Arial" charset="0"/>
              <a:buChar char="•"/>
            </a:pPr>
            <a:r>
              <a:rPr lang="en-US" sz="2800" dirty="0"/>
              <a:t>Growth Model</a:t>
            </a:r>
          </a:p>
          <a:p>
            <a:pPr marL="457200" indent="-457200">
              <a:buFont typeface="Arial" charset="0"/>
              <a:buChar char="•"/>
            </a:pPr>
            <a:r>
              <a:rPr lang="en-US" sz="2800" dirty="0"/>
              <a:t>Periodic Data</a:t>
            </a:r>
          </a:p>
          <a:p>
            <a:pPr marL="457200" indent="-457200">
              <a:buFont typeface="Arial" charset="0"/>
              <a:buChar char="•"/>
            </a:pPr>
            <a:r>
              <a:rPr lang="en-US" sz="2800" dirty="0"/>
              <a:t>Knowledge of special </a:t>
            </a:r>
            <a:r>
              <a:rPr lang="en-US" sz="2800" dirty="0" smtClean="0"/>
              <a:t>dates</a:t>
            </a:r>
          </a:p>
          <a:p>
            <a:pPr marL="457200" indent="-457200">
              <a:buFont typeface="Arial" charset="0"/>
              <a:buChar char="•"/>
            </a:pPr>
            <a:endParaRPr lang="en-US" dirty="0"/>
          </a:p>
          <a:p>
            <a:r>
              <a:rPr lang="en-US" sz="2800" dirty="0" smtClean="0"/>
              <a:t>Limitations in Source Code:</a:t>
            </a:r>
            <a:endParaRPr lang="en-US" sz="2800" dirty="0"/>
          </a:p>
          <a:p>
            <a:pPr marL="457200" indent="-457200">
              <a:buFont typeface="Arial" charset="0"/>
              <a:buChar char="•"/>
            </a:pPr>
            <a:r>
              <a:rPr lang="en-US" sz="2800" dirty="0" smtClean="0"/>
              <a:t>Seasonality feature only provide weekly and yearly option</a:t>
            </a:r>
          </a:p>
          <a:p>
            <a:pPr marL="457200" indent="-457200">
              <a:buFont typeface="Arial" charset="0"/>
              <a:buChar char="•"/>
            </a:pPr>
            <a:r>
              <a:rPr lang="en-US" sz="2800" dirty="0" smtClean="0"/>
              <a:t>The complexity of Seasonality is not configurable </a:t>
            </a:r>
          </a:p>
          <a:p>
            <a:r>
              <a:rPr lang="en-US" sz="2800" dirty="0" smtClean="0"/>
              <a:t>      (default : 3 &amp; 10 for weekly and yearly)</a:t>
            </a:r>
          </a:p>
          <a:p>
            <a:endParaRPr lang="en-US" dirty="0"/>
          </a:p>
          <a:p>
            <a:r>
              <a:rPr lang="en-US" sz="2800" dirty="0"/>
              <a:t>Computation complexity:</a:t>
            </a:r>
          </a:p>
          <a:p>
            <a:pPr marL="457200" indent="-457200">
              <a:buFont typeface="Arial" charset="0"/>
              <a:buChar char="•"/>
            </a:pPr>
            <a:r>
              <a:rPr lang="en-US" sz="2800" dirty="0"/>
              <a:t>Zero training time. Fast prediction.</a:t>
            </a:r>
          </a:p>
        </p:txBody>
      </p:sp>
      <p:sp>
        <p:nvSpPr>
          <p:cNvPr id="2" name="Slide Number Placeholder 1"/>
          <p:cNvSpPr>
            <a:spLocks noGrp="1"/>
          </p:cNvSpPr>
          <p:nvPr>
            <p:ph type="sldNum" sz="quarter" idx="12"/>
          </p:nvPr>
        </p:nvSpPr>
        <p:spPr/>
        <p:txBody>
          <a:bodyPr/>
          <a:lstStyle/>
          <a:p>
            <a:fld id="{71E4830E-B8E5-A849-B299-C150F95FFD18}" type="slidenum">
              <a:rPr lang="en-US" smtClean="0"/>
              <a:t>14</a:t>
            </a:fld>
            <a:endParaRPr lang="en-US"/>
          </a:p>
        </p:txBody>
      </p:sp>
    </p:spTree>
    <p:extLst>
      <p:ext uri="{BB962C8B-B14F-4D97-AF65-F5344CB8AC3E}">
        <p14:creationId xmlns:p14="http://schemas.microsoft.com/office/powerpoint/2010/main" val="245282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Prophet - For Use Case</a:t>
            </a:r>
            <a:endParaRPr lang="en-US" sz="4000" dirty="0"/>
          </a:p>
        </p:txBody>
      </p:sp>
      <p:sp>
        <p:nvSpPr>
          <p:cNvPr id="2" name="TextBox 1"/>
          <p:cNvSpPr txBox="1"/>
          <p:nvPr/>
        </p:nvSpPr>
        <p:spPr>
          <a:xfrm>
            <a:off x="464593" y="1825476"/>
            <a:ext cx="5152436" cy="2246769"/>
          </a:xfrm>
          <a:prstGeom prst="rect">
            <a:avLst/>
          </a:prstGeom>
          <a:noFill/>
        </p:spPr>
        <p:txBody>
          <a:bodyPr wrap="square" rtlCol="0">
            <a:spAutoFit/>
          </a:bodyPr>
          <a:lstStyle/>
          <a:p>
            <a:r>
              <a:rPr lang="en-US" sz="2800" dirty="0"/>
              <a:t>Optimized </a:t>
            </a:r>
            <a:r>
              <a:rPr lang="en-US" sz="2800" dirty="0" smtClean="0"/>
              <a:t>Parameters</a:t>
            </a:r>
            <a:endParaRPr lang="en-US" sz="2800" dirty="0"/>
          </a:p>
          <a:p>
            <a:pPr marL="457200" indent="-457200">
              <a:buFont typeface="Arial" charset="0"/>
              <a:buChar char="•"/>
            </a:pPr>
            <a:r>
              <a:rPr lang="en-US" sz="2800" dirty="0" smtClean="0"/>
              <a:t>n_changepoints</a:t>
            </a:r>
          </a:p>
          <a:p>
            <a:pPr marL="457200" indent="-457200">
              <a:buFont typeface="Arial" charset="0"/>
              <a:buChar char="•"/>
            </a:pPr>
            <a:r>
              <a:rPr lang="en-US" sz="2800" dirty="0" smtClean="0"/>
              <a:t>seasonality_prior_scale</a:t>
            </a:r>
            <a:endParaRPr lang="en-US" sz="2800" dirty="0"/>
          </a:p>
          <a:p>
            <a:pPr marL="457200" indent="-457200">
              <a:buFont typeface="Arial" charset="0"/>
              <a:buChar char="•"/>
            </a:pPr>
            <a:r>
              <a:rPr lang="en-US" sz="2800" dirty="0"/>
              <a:t>changepoint_prior_scale</a:t>
            </a:r>
          </a:p>
          <a:p>
            <a:pPr marL="457200" indent="-457200">
              <a:buFont typeface="Arial" charset="0"/>
              <a:buChar char="•"/>
            </a:pPr>
            <a:r>
              <a:rPr lang="en-US" sz="2800" b="1" dirty="0">
                <a:solidFill>
                  <a:schemeClr val="accent6"/>
                </a:solidFill>
              </a:rPr>
              <a:t>additional_seasonality</a:t>
            </a:r>
          </a:p>
        </p:txBody>
      </p:sp>
      <p:sp>
        <p:nvSpPr>
          <p:cNvPr id="3" name="TextBox 2"/>
          <p:cNvSpPr txBox="1"/>
          <p:nvPr/>
        </p:nvSpPr>
        <p:spPr>
          <a:xfrm>
            <a:off x="5312229" y="1825476"/>
            <a:ext cx="6599211" cy="2246769"/>
          </a:xfrm>
          <a:prstGeom prst="rect">
            <a:avLst/>
          </a:prstGeom>
          <a:noFill/>
        </p:spPr>
        <p:txBody>
          <a:bodyPr wrap="square" rtlCol="0">
            <a:spAutoFit/>
          </a:bodyPr>
          <a:lstStyle/>
          <a:p>
            <a:r>
              <a:rPr lang="en-US" sz="2800" dirty="0"/>
              <a:t>Default </a:t>
            </a:r>
            <a:r>
              <a:rPr lang="en-US" sz="2800" dirty="0" smtClean="0"/>
              <a:t>Parameters</a:t>
            </a:r>
            <a:endParaRPr lang="en-US" sz="2800" dirty="0"/>
          </a:p>
          <a:p>
            <a:pPr marL="457200" indent="-457200">
              <a:buFont typeface="Arial" charset="0"/>
              <a:buChar char="•"/>
            </a:pPr>
            <a:r>
              <a:rPr lang="en-US" sz="2800" dirty="0"/>
              <a:t>g</a:t>
            </a:r>
            <a:r>
              <a:rPr lang="en-US" sz="2800" dirty="0" smtClean="0"/>
              <a:t>rowth </a:t>
            </a:r>
            <a:r>
              <a:rPr lang="en-US" sz="2800" dirty="0"/>
              <a:t>= “linear</a:t>
            </a:r>
            <a:r>
              <a:rPr lang="en-US" sz="2800" dirty="0" smtClean="0"/>
              <a:t>”</a:t>
            </a:r>
            <a:endParaRPr lang="en-US" sz="2800" dirty="0"/>
          </a:p>
          <a:p>
            <a:pPr marL="457200" indent="-457200">
              <a:buFont typeface="Arial" charset="0"/>
              <a:buChar char="•"/>
            </a:pPr>
            <a:r>
              <a:rPr lang="en-US" sz="2800" dirty="0"/>
              <a:t>yearly_seasonality = True</a:t>
            </a:r>
          </a:p>
          <a:p>
            <a:pPr marL="457200" indent="-457200">
              <a:buFont typeface="Arial" charset="0"/>
              <a:buChar char="•"/>
            </a:pPr>
            <a:r>
              <a:rPr lang="en-US" sz="2800" dirty="0"/>
              <a:t>weekly_seasonality = True</a:t>
            </a:r>
          </a:p>
          <a:p>
            <a:pPr marL="457200" indent="-457200">
              <a:buFont typeface="Arial" charset="0"/>
              <a:buChar char="•"/>
            </a:pPr>
            <a:r>
              <a:rPr lang="en-US" sz="2800" b="1" dirty="0">
                <a:solidFill>
                  <a:schemeClr val="accent6"/>
                </a:solidFill>
              </a:rPr>
              <a:t>additional_seasonality_complexity = 5</a:t>
            </a:r>
          </a:p>
        </p:txBody>
      </p:sp>
      <p:sp>
        <p:nvSpPr>
          <p:cNvPr id="4" name="TextBox 3"/>
          <p:cNvSpPr txBox="1"/>
          <p:nvPr/>
        </p:nvSpPr>
        <p:spPr>
          <a:xfrm>
            <a:off x="464593" y="4249299"/>
            <a:ext cx="5609348" cy="1815882"/>
          </a:xfrm>
          <a:prstGeom prst="rect">
            <a:avLst/>
          </a:prstGeom>
          <a:noFill/>
        </p:spPr>
        <p:txBody>
          <a:bodyPr wrap="square" rtlCol="0">
            <a:spAutoFit/>
          </a:bodyPr>
          <a:lstStyle/>
          <a:p>
            <a:r>
              <a:rPr lang="en-US" sz="2800" dirty="0"/>
              <a:t>Unused </a:t>
            </a:r>
            <a:r>
              <a:rPr lang="en-US" sz="2800" dirty="0" smtClean="0"/>
              <a:t>Parameters</a:t>
            </a:r>
            <a:endParaRPr lang="en-US" sz="2800" dirty="0"/>
          </a:p>
          <a:p>
            <a:pPr marL="457200" indent="-457200">
              <a:buFont typeface="Arial" charset="0"/>
              <a:buChar char="•"/>
            </a:pPr>
            <a:r>
              <a:rPr lang="en-US" sz="2800" dirty="0" err="1"/>
              <a:t>c</a:t>
            </a:r>
            <a:r>
              <a:rPr lang="en-US" sz="2800" dirty="0" err="1" smtClean="0"/>
              <a:t>hangepoints</a:t>
            </a:r>
            <a:endParaRPr lang="en-US" sz="2800" dirty="0"/>
          </a:p>
          <a:p>
            <a:pPr marL="457200" indent="-457200">
              <a:buFont typeface="Arial" charset="0"/>
              <a:buChar char="•"/>
            </a:pPr>
            <a:r>
              <a:rPr lang="en-US" sz="2800" dirty="0" smtClean="0"/>
              <a:t>holidays</a:t>
            </a:r>
            <a:endParaRPr lang="en-US" sz="2800" dirty="0"/>
          </a:p>
          <a:p>
            <a:pPr marL="457200" indent="-457200">
              <a:buFont typeface="Arial" charset="0"/>
              <a:buChar char="•"/>
            </a:pPr>
            <a:r>
              <a:rPr lang="en-US" sz="2800" dirty="0"/>
              <a:t>holidays_prior_scale</a:t>
            </a:r>
          </a:p>
        </p:txBody>
      </p:sp>
      <p:sp>
        <p:nvSpPr>
          <p:cNvPr id="7" name="Slide Number Placeholder 6"/>
          <p:cNvSpPr>
            <a:spLocks noGrp="1"/>
          </p:cNvSpPr>
          <p:nvPr>
            <p:ph type="sldNum" sz="quarter" idx="12"/>
          </p:nvPr>
        </p:nvSpPr>
        <p:spPr/>
        <p:txBody>
          <a:bodyPr/>
          <a:lstStyle/>
          <a:p>
            <a:fld id="{71E4830E-B8E5-A849-B299-C150F95FFD18}" type="slidenum">
              <a:rPr lang="en-US" smtClean="0"/>
              <a:t>15</a:t>
            </a:fld>
            <a:endParaRPr lang="en-US"/>
          </a:p>
        </p:txBody>
      </p:sp>
    </p:spTree>
    <p:extLst>
      <p:ext uri="{BB962C8B-B14F-4D97-AF65-F5344CB8AC3E}">
        <p14:creationId xmlns:p14="http://schemas.microsoft.com/office/powerpoint/2010/main" val="1812732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80588" y="965199"/>
            <a:ext cx="6766078" cy="4927601"/>
          </a:xfrm>
        </p:spPr>
        <p:txBody>
          <a:bodyPr anchor="ctr">
            <a:normAutofit/>
          </a:bodyPr>
          <a:lstStyle/>
          <a:p>
            <a:pPr algn="l"/>
            <a:r>
              <a:rPr lang="en-US" sz="5400" dirty="0" smtClean="0">
                <a:solidFill>
                  <a:schemeClr val="tx1">
                    <a:lumMod val="85000"/>
                    <a:lumOff val="15000"/>
                  </a:schemeClr>
                </a:solidFill>
              </a:rPr>
              <a:t>AutoRegressive </a:t>
            </a:r>
            <a:r>
              <a:rPr lang="en-US" sz="5400" dirty="0">
                <a:solidFill>
                  <a:schemeClr val="tx1">
                    <a:lumMod val="85000"/>
                    <a:lumOff val="15000"/>
                  </a:schemeClr>
                </a:solidFill>
              </a:rPr>
              <a:t>Integrated Moving </a:t>
            </a:r>
            <a:r>
              <a:rPr lang="en-US" sz="5400" dirty="0" smtClean="0">
                <a:solidFill>
                  <a:schemeClr val="tx1">
                    <a:lumMod val="85000"/>
                    <a:lumOff val="15000"/>
                  </a:schemeClr>
                </a:solidFill>
              </a:rPr>
              <a:t>Average (ARIMA)</a:t>
            </a:r>
            <a:endParaRPr lang="en-US" sz="5400" dirty="0">
              <a:solidFill>
                <a:schemeClr val="tx1">
                  <a:lumMod val="85000"/>
                  <a:lumOff val="15000"/>
                </a:schemeClr>
              </a:solidFill>
            </a:endParaRPr>
          </a:p>
        </p:txBody>
      </p:sp>
      <p:sp>
        <p:nvSpPr>
          <p:cNvPr id="3" name="Slide Number Placeholder 2"/>
          <p:cNvSpPr>
            <a:spLocks noGrp="1"/>
          </p:cNvSpPr>
          <p:nvPr>
            <p:ph type="sldNum" sz="quarter" idx="12"/>
          </p:nvPr>
        </p:nvSpPr>
        <p:spPr/>
        <p:txBody>
          <a:bodyPr/>
          <a:lstStyle/>
          <a:p>
            <a:fld id="{71E4830E-B8E5-A849-B299-C150F95FFD18}" type="slidenum">
              <a:rPr lang="en-US" smtClean="0"/>
              <a:t>16</a:t>
            </a:fld>
            <a:endParaRPr lang="en-US"/>
          </a:p>
        </p:txBody>
      </p:sp>
    </p:spTree>
    <p:extLst>
      <p:ext uri="{BB962C8B-B14F-4D97-AF65-F5344CB8AC3E}">
        <p14:creationId xmlns:p14="http://schemas.microsoft.com/office/powerpoint/2010/main" val="557587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ARIMA - Overview</a:t>
            </a:r>
            <a:endParaRPr lang="en-US" sz="4000" dirty="0"/>
          </a:p>
        </p:txBody>
      </p:sp>
      <p:sp>
        <p:nvSpPr>
          <p:cNvPr id="7" name="Content Placeholder 2"/>
          <p:cNvSpPr txBox="1">
            <a:spLocks/>
          </p:cNvSpPr>
          <p:nvPr/>
        </p:nvSpPr>
        <p:spPr>
          <a:xfrm>
            <a:off x="767443" y="2072760"/>
            <a:ext cx="10989128" cy="4328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Statistical model used for time series analysis and forecasting </a:t>
            </a:r>
            <a:endParaRPr lang="en-US" dirty="0" smtClean="0"/>
          </a:p>
          <a:p>
            <a:r>
              <a:rPr lang="en-US" dirty="0" smtClean="0"/>
              <a:t>Follows </a:t>
            </a:r>
            <a:r>
              <a:rPr lang="en-US" dirty="0"/>
              <a:t>the Box-Jenkins </a:t>
            </a:r>
            <a:r>
              <a:rPr lang="en-US" dirty="0" smtClean="0"/>
              <a:t>approach</a:t>
            </a:r>
            <a:endParaRPr lang="en-US" dirty="0"/>
          </a:p>
          <a:p>
            <a:r>
              <a:rPr lang="en-US" dirty="0"/>
              <a:t>Applicable to </a:t>
            </a:r>
            <a:r>
              <a:rPr lang="en-US" dirty="0" smtClean="0"/>
              <a:t>both, stationary and non-stationary data</a:t>
            </a:r>
          </a:p>
        </p:txBody>
      </p:sp>
      <p:sp>
        <p:nvSpPr>
          <p:cNvPr id="2" name="Slide Number Placeholder 1"/>
          <p:cNvSpPr>
            <a:spLocks noGrp="1"/>
          </p:cNvSpPr>
          <p:nvPr>
            <p:ph type="sldNum" sz="quarter" idx="12"/>
          </p:nvPr>
        </p:nvSpPr>
        <p:spPr/>
        <p:txBody>
          <a:bodyPr/>
          <a:lstStyle/>
          <a:p>
            <a:fld id="{71E4830E-B8E5-A849-B299-C150F95FFD18}" type="slidenum">
              <a:rPr lang="en-US" smtClean="0"/>
              <a:t>17</a:t>
            </a:fld>
            <a:endParaRPr lang="en-US"/>
          </a:p>
        </p:txBody>
      </p:sp>
    </p:spTree>
    <p:extLst>
      <p:ext uri="{BB962C8B-B14F-4D97-AF65-F5344CB8AC3E}">
        <p14:creationId xmlns:p14="http://schemas.microsoft.com/office/powerpoint/2010/main" val="426237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ARIMA - Technical Aspects</a:t>
            </a:r>
            <a:endParaRPr lang="en-US" sz="4000" dirty="0"/>
          </a:p>
        </p:txBody>
      </p:sp>
      <p:pic>
        <p:nvPicPr>
          <p:cNvPr id="1026" name="Picture 2" descr="Image result for stationary vs non stationary data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98" y="3705739"/>
            <a:ext cx="5581650" cy="24479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3437" y="2023333"/>
            <a:ext cx="10357022" cy="1513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Time Series : Stationary vs Non-Stationary </a:t>
            </a:r>
            <a:endParaRPr lang="en-US" dirty="0" smtClean="0"/>
          </a:p>
          <a:p>
            <a:r>
              <a:rPr lang="en-US" dirty="0" smtClean="0"/>
              <a:t>The </a:t>
            </a:r>
            <a:r>
              <a:rPr lang="en-US" dirty="0"/>
              <a:t>financial industry is abound with data of varying trends, periodicity, seasonality, volatility etc.</a:t>
            </a:r>
          </a:p>
        </p:txBody>
      </p:sp>
      <p:sp>
        <p:nvSpPr>
          <p:cNvPr id="2" name="Slide Number Placeholder 1"/>
          <p:cNvSpPr>
            <a:spLocks noGrp="1"/>
          </p:cNvSpPr>
          <p:nvPr>
            <p:ph type="sldNum" sz="quarter" idx="12"/>
          </p:nvPr>
        </p:nvSpPr>
        <p:spPr/>
        <p:txBody>
          <a:bodyPr/>
          <a:lstStyle/>
          <a:p>
            <a:fld id="{71E4830E-B8E5-A849-B299-C150F95FFD18}" type="slidenum">
              <a:rPr lang="en-US" smtClean="0"/>
              <a:t>18</a:t>
            </a:fld>
            <a:endParaRPr lang="en-US"/>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948" y="3705739"/>
            <a:ext cx="5591175" cy="243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321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ARIMA - Technical Aspects</a:t>
            </a:r>
            <a:endParaRPr lang="en-US" sz="4000" dirty="0"/>
          </a:p>
        </p:txBody>
      </p:sp>
      <p:sp>
        <p:nvSpPr>
          <p:cNvPr id="5" name="Content Placeholder 2"/>
          <p:cNvSpPr txBox="1">
            <a:spLocks/>
          </p:cNvSpPr>
          <p:nvPr/>
        </p:nvSpPr>
        <p:spPr>
          <a:xfrm>
            <a:off x="895430" y="1904319"/>
            <a:ext cx="10357022" cy="478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t>ARIMA ( </a:t>
            </a:r>
            <a:r>
              <a:rPr lang="en-US" sz="3200" b="1" dirty="0">
                <a:solidFill>
                  <a:schemeClr val="accent1"/>
                </a:solidFill>
              </a:rPr>
              <a:t>p</a:t>
            </a:r>
            <a:r>
              <a:rPr lang="en-US" sz="3200" b="1" dirty="0"/>
              <a:t>, </a:t>
            </a:r>
            <a:r>
              <a:rPr lang="en-US" sz="3200" b="1" dirty="0">
                <a:solidFill>
                  <a:schemeClr val="accent4"/>
                </a:solidFill>
              </a:rPr>
              <a:t>d</a:t>
            </a:r>
            <a:r>
              <a:rPr lang="en-US" sz="3200" b="1" dirty="0"/>
              <a:t>, </a:t>
            </a:r>
            <a:r>
              <a:rPr lang="en-US" sz="3200" b="1" dirty="0">
                <a:solidFill>
                  <a:schemeClr val="accent6"/>
                </a:solidFill>
              </a:rPr>
              <a:t>q</a:t>
            </a:r>
            <a:r>
              <a:rPr lang="en-US" sz="3200" b="1" dirty="0"/>
              <a:t> </a:t>
            </a:r>
            <a:r>
              <a:rPr lang="en-US" sz="3200" dirty="0" smtClean="0"/>
              <a:t>)</a:t>
            </a:r>
          </a:p>
          <a:p>
            <a:pPr marL="0" indent="0">
              <a:buNone/>
            </a:pPr>
            <a:endParaRPr lang="en-US" sz="1050" u="sng" dirty="0" smtClean="0"/>
          </a:p>
          <a:p>
            <a:r>
              <a:rPr lang="en-US" u="sng" dirty="0" err="1" smtClean="0"/>
              <a:t>AutoRegressive</a:t>
            </a:r>
            <a:r>
              <a:rPr lang="en-US" u="sng" dirty="0" smtClean="0"/>
              <a:t> (AR)</a:t>
            </a:r>
          </a:p>
          <a:p>
            <a:pPr marL="0" indent="0">
              <a:buNone/>
            </a:pPr>
            <a:r>
              <a:rPr lang="en-US" dirty="0"/>
              <a:t> </a:t>
            </a:r>
            <a:r>
              <a:rPr lang="en-US" dirty="0" smtClean="0"/>
              <a:t>  Current </a:t>
            </a:r>
            <a:r>
              <a:rPr lang="en-US" dirty="0"/>
              <a:t>value of variable depends on its previous values with lag </a:t>
            </a:r>
            <a:r>
              <a:rPr lang="en-US" b="1" dirty="0" smtClean="0">
                <a:solidFill>
                  <a:schemeClr val="accent1"/>
                </a:solidFill>
              </a:rPr>
              <a:t>p</a:t>
            </a:r>
            <a:r>
              <a:rPr lang="en-US" dirty="0"/>
              <a:t/>
            </a:r>
            <a:br>
              <a:rPr lang="en-US" dirty="0"/>
            </a:br>
            <a:endParaRPr lang="en-US" dirty="0"/>
          </a:p>
          <a:p>
            <a:r>
              <a:rPr lang="en-US" u="sng" dirty="0" smtClean="0"/>
              <a:t>Integrated (I)</a:t>
            </a:r>
          </a:p>
          <a:p>
            <a:pPr marL="0" indent="0">
              <a:buNone/>
            </a:pPr>
            <a:r>
              <a:rPr lang="en-US" dirty="0" smtClean="0"/>
              <a:t>   Degree </a:t>
            </a:r>
            <a:r>
              <a:rPr lang="en-US" dirty="0"/>
              <a:t>of differencing </a:t>
            </a:r>
            <a:r>
              <a:rPr lang="en-US" b="1" dirty="0">
                <a:solidFill>
                  <a:schemeClr val="accent4"/>
                </a:solidFill>
              </a:rPr>
              <a:t>d</a:t>
            </a:r>
            <a:r>
              <a:rPr lang="en-US" dirty="0"/>
              <a:t> to stationarize time series </a:t>
            </a:r>
            <a:r>
              <a:rPr lang="en-US" dirty="0" smtClean="0"/>
              <a:t>data</a:t>
            </a:r>
            <a:r>
              <a:rPr lang="en-US" dirty="0"/>
              <a:t/>
            </a:r>
            <a:br>
              <a:rPr lang="en-US" dirty="0"/>
            </a:br>
            <a:endParaRPr lang="en-US" dirty="0"/>
          </a:p>
          <a:p>
            <a:r>
              <a:rPr lang="en-US" u="sng" dirty="0" smtClean="0"/>
              <a:t>Moving </a:t>
            </a:r>
            <a:r>
              <a:rPr lang="en-US" u="sng" dirty="0"/>
              <a:t>Average </a:t>
            </a:r>
            <a:r>
              <a:rPr lang="en-US" u="sng" dirty="0" smtClean="0"/>
              <a:t>(MA)</a:t>
            </a:r>
          </a:p>
          <a:p>
            <a:pPr marL="0" indent="0">
              <a:buNone/>
            </a:pPr>
            <a:r>
              <a:rPr lang="en-US" dirty="0" smtClean="0"/>
              <a:t>   Current </a:t>
            </a:r>
            <a:r>
              <a:rPr lang="en-US" dirty="0"/>
              <a:t>value of variable depends on its previous errors with lag </a:t>
            </a:r>
            <a:r>
              <a:rPr lang="en-US" b="1" dirty="0" smtClean="0">
                <a:solidFill>
                  <a:schemeClr val="accent6"/>
                </a:solidFill>
              </a:rPr>
              <a:t>q</a:t>
            </a:r>
            <a:endParaRPr lang="en-US" dirty="0"/>
          </a:p>
        </p:txBody>
      </p:sp>
      <p:sp>
        <p:nvSpPr>
          <p:cNvPr id="2" name="Slide Number Placeholder 1"/>
          <p:cNvSpPr>
            <a:spLocks noGrp="1"/>
          </p:cNvSpPr>
          <p:nvPr>
            <p:ph type="sldNum" sz="quarter" idx="12"/>
          </p:nvPr>
        </p:nvSpPr>
        <p:spPr/>
        <p:txBody>
          <a:bodyPr/>
          <a:lstStyle/>
          <a:p>
            <a:fld id="{71E4830E-B8E5-A849-B299-C150F95FFD18}" type="slidenum">
              <a:rPr lang="en-US" smtClean="0"/>
              <a:t>19</a:t>
            </a:fld>
            <a:endParaRPr lang="en-US"/>
          </a:p>
        </p:txBody>
      </p:sp>
    </p:spTree>
    <p:extLst>
      <p:ext uri="{BB962C8B-B14F-4D97-AF65-F5344CB8AC3E}">
        <p14:creationId xmlns:p14="http://schemas.microsoft.com/office/powerpoint/2010/main" val="1655847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3">
            <a:alphaModFix amt="41000"/>
            <a:extLst>
              <a:ext uri="{28A0092B-C50C-407E-A947-70E740481C1C}">
                <a14:useLocalDpi xmlns:a14="http://schemas.microsoft.com/office/drawing/2010/main" val="0"/>
              </a:ext>
            </a:extLst>
          </a:blip>
          <a:srcRect l="7556"/>
          <a:stretch/>
        </p:blipFill>
        <p:spPr>
          <a:xfrm>
            <a:off x="20" y="10"/>
            <a:ext cx="12191980" cy="6857990"/>
          </a:xfrm>
          <a:prstGeom prst="rect">
            <a:avLst/>
          </a:prstGeom>
          <a:solidFill>
            <a:schemeClr val="tx1">
              <a:lumMod val="50000"/>
              <a:lumOff val="50000"/>
            </a:schemeClr>
          </a:solidFill>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fld id="{71E4830E-B8E5-A849-B299-C150F95FFD18}" type="slidenum">
              <a:rPr lang="en-US">
                <a:solidFill>
                  <a:srgbClr val="FFFFFF"/>
                </a:solidFill>
              </a:rPr>
              <a:pPr/>
              <a:t>2</a:t>
            </a:fld>
            <a:endParaRPr lang="en-US">
              <a:solidFill>
                <a:srgbClr val="FFFFFF"/>
              </a:solidFill>
            </a:endParaRPr>
          </a:p>
        </p:txBody>
      </p:sp>
      <p:sp>
        <p:nvSpPr>
          <p:cNvPr id="3" name="Rectangle 2"/>
          <p:cNvSpPr/>
          <p:nvPr/>
        </p:nvSpPr>
        <p:spPr>
          <a:xfrm>
            <a:off x="7010401" y="914400"/>
            <a:ext cx="4890052" cy="1606378"/>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charset="0"/>
              <a:buChar char="•"/>
            </a:pPr>
            <a:endParaRPr lang="en-US" dirty="0" smtClean="0"/>
          </a:p>
          <a:p>
            <a:pPr marL="285750" indent="-285750">
              <a:buFont typeface="Arial" charset="0"/>
              <a:buChar char="•"/>
            </a:pPr>
            <a:endParaRPr lang="en-US" dirty="0" smtClean="0"/>
          </a:p>
          <a:p>
            <a:pPr marL="285750" indent="-285750">
              <a:buFont typeface="Arial" charset="0"/>
              <a:buChar char="•"/>
            </a:pPr>
            <a:endParaRPr lang="en-US" dirty="0"/>
          </a:p>
          <a:p>
            <a:pPr marL="0" lvl="1"/>
            <a:endParaRPr lang="en-US" b="1" dirty="0" smtClean="0"/>
          </a:p>
          <a:p>
            <a:pPr marL="0" lvl="1"/>
            <a:r>
              <a:rPr lang="en-US" b="1" dirty="0" smtClean="0"/>
              <a:t>Machine </a:t>
            </a:r>
            <a:r>
              <a:rPr lang="en-US" b="1" dirty="0"/>
              <a:t>Learning </a:t>
            </a:r>
            <a:r>
              <a:rPr lang="en-US" dirty="0"/>
              <a:t>is transforming the industry</a:t>
            </a:r>
            <a:r>
              <a:rPr lang="en-US" dirty="0" smtClean="0"/>
              <a:t>!</a:t>
            </a:r>
          </a:p>
          <a:p>
            <a:pPr marL="0" lvl="1"/>
            <a:endParaRPr lang="en-US" dirty="0" smtClean="0"/>
          </a:p>
          <a:p>
            <a:pPr marL="0" lvl="1"/>
            <a:r>
              <a:rPr lang="en-US" dirty="0" smtClean="0"/>
              <a:t>Banking is no difference!</a:t>
            </a:r>
          </a:p>
          <a:p>
            <a:pPr marL="285750" indent="-285750">
              <a:buFont typeface="Arial" charset="0"/>
              <a:buChar char="•"/>
            </a:pPr>
            <a:endParaRPr lang="en-US" dirty="0" smtClean="0"/>
          </a:p>
          <a:p>
            <a:pPr marL="285750" indent="-285750">
              <a:buFont typeface="Arial" charset="0"/>
              <a:buChar char="•"/>
            </a:pPr>
            <a:endParaRPr lang="en-US" dirty="0" smtClean="0"/>
          </a:p>
          <a:p>
            <a:pPr marL="285750" indent="-285750">
              <a:buFont typeface="Arial" charset="0"/>
              <a:buChar char="•"/>
            </a:pPr>
            <a:endParaRPr lang="en-US" dirty="0" smtClean="0"/>
          </a:p>
          <a:p>
            <a:pPr marL="285750" indent="-285750">
              <a:buFont typeface="Arial" charset="0"/>
              <a:buChar char="•"/>
            </a:pPr>
            <a:endParaRPr lang="en-US" dirty="0" smtClean="0"/>
          </a:p>
          <a:p>
            <a:endParaRPr lang="en-US" dirty="0"/>
          </a:p>
        </p:txBody>
      </p:sp>
      <p:sp>
        <p:nvSpPr>
          <p:cNvPr id="7" name="Rectangle 6"/>
          <p:cNvSpPr/>
          <p:nvPr/>
        </p:nvSpPr>
        <p:spPr>
          <a:xfrm>
            <a:off x="7010402" y="3904692"/>
            <a:ext cx="4890050" cy="2115107"/>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dirty="0" smtClean="0"/>
              <a:t>In Treasury Service</a:t>
            </a:r>
            <a:endParaRPr lang="en-US" dirty="0"/>
          </a:p>
          <a:p>
            <a:pPr marL="285750" indent="-285750">
              <a:buFont typeface="Arial" charset="0"/>
              <a:buChar char="•"/>
            </a:pPr>
            <a:r>
              <a:rPr lang="en-US" dirty="0"/>
              <a:t>Cash management</a:t>
            </a:r>
          </a:p>
          <a:p>
            <a:pPr marL="285750" indent="-285750">
              <a:buFont typeface="Arial" charset="0"/>
              <a:buChar char="•"/>
            </a:pPr>
            <a:r>
              <a:rPr lang="en-US" dirty="0"/>
              <a:t>Optimize the cash buffer</a:t>
            </a:r>
          </a:p>
          <a:p>
            <a:pPr marL="285750" indent="-285750">
              <a:buFont typeface="Arial" charset="0"/>
              <a:buChar char="•"/>
            </a:pPr>
            <a:r>
              <a:rPr lang="en-US" dirty="0"/>
              <a:t>Maintain the right balance</a:t>
            </a:r>
          </a:p>
          <a:p>
            <a:pPr marL="285750" indent="-285750">
              <a:buFont typeface="Arial" charset="0"/>
              <a:buChar char="•"/>
            </a:pPr>
            <a:r>
              <a:rPr lang="en-US" dirty="0"/>
              <a:t>Predict clients’ operating liquidity requirements</a:t>
            </a:r>
          </a:p>
        </p:txBody>
      </p:sp>
    </p:spTree>
    <p:extLst>
      <p:ext uri="{BB962C8B-B14F-4D97-AF65-F5344CB8AC3E}">
        <p14:creationId xmlns:p14="http://schemas.microsoft.com/office/powerpoint/2010/main" val="196028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ARIMA - Implementation</a:t>
            </a:r>
            <a:endParaRPr lang="en-US" sz="4000" dirty="0"/>
          </a:p>
        </p:txBody>
      </p:sp>
      <p:graphicFrame>
        <p:nvGraphicFramePr>
          <p:cNvPr id="5" name="Diagram 4"/>
          <p:cNvGraphicFramePr/>
          <p:nvPr>
            <p:extLst>
              <p:ext uri="{D42A27DB-BD31-4B8C-83A1-F6EECF244321}">
                <p14:modId xmlns:p14="http://schemas.microsoft.com/office/powerpoint/2010/main" val="1129433943"/>
              </p:ext>
            </p:extLst>
          </p:nvPr>
        </p:nvGraphicFramePr>
        <p:xfrm>
          <a:off x="236442" y="1776012"/>
          <a:ext cx="11674998" cy="493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71E4830E-B8E5-A849-B299-C150F95FFD18}" type="slidenum">
              <a:rPr lang="en-US" smtClean="0"/>
              <a:t>20</a:t>
            </a:fld>
            <a:endParaRPr lang="en-US"/>
          </a:p>
        </p:txBody>
      </p:sp>
    </p:spTree>
    <p:extLst>
      <p:ext uri="{BB962C8B-B14F-4D97-AF65-F5344CB8AC3E}">
        <p14:creationId xmlns:p14="http://schemas.microsoft.com/office/powerpoint/2010/main" val="589880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ARIMA - Evaluation</a:t>
            </a:r>
            <a:endParaRPr lang="en-US" sz="4000" dirty="0"/>
          </a:p>
        </p:txBody>
      </p:sp>
      <p:sp>
        <p:nvSpPr>
          <p:cNvPr id="3" name="Content Placeholder 2"/>
          <p:cNvSpPr>
            <a:spLocks noGrp="1"/>
          </p:cNvSpPr>
          <p:nvPr>
            <p:ph idx="1"/>
          </p:nvPr>
        </p:nvSpPr>
        <p:spPr/>
        <p:txBody>
          <a:bodyPr>
            <a:normAutofit/>
          </a:bodyPr>
          <a:lstStyle/>
          <a:p>
            <a:pPr marL="0" indent="0">
              <a:buNone/>
            </a:pPr>
            <a:r>
              <a:rPr lang="en-US" dirty="0" smtClean="0"/>
              <a:t>Benefits</a:t>
            </a:r>
          </a:p>
          <a:p>
            <a:pPr marL="342900" indent="-342900">
              <a:buFont typeface="Arial" panose="020B0604020202020204" pitchFamily="34" charset="0"/>
              <a:buChar char="•"/>
            </a:pPr>
            <a:r>
              <a:rPr lang="en-US" dirty="0" smtClean="0"/>
              <a:t>Quick computation of results</a:t>
            </a:r>
          </a:p>
          <a:p>
            <a:pPr marL="342900" indent="-342900">
              <a:buFont typeface="Arial" panose="020B0604020202020204" pitchFamily="34" charset="0"/>
              <a:buChar char="•"/>
            </a:pPr>
            <a:r>
              <a:rPr lang="en-US" dirty="0" smtClean="0"/>
              <a:t>Suitable for a variety of time series data</a:t>
            </a:r>
          </a:p>
          <a:p>
            <a:endParaRPr lang="en-US" dirty="0"/>
          </a:p>
          <a:p>
            <a:pPr marL="0" indent="0">
              <a:buNone/>
            </a:pPr>
            <a:r>
              <a:rPr lang="en-US" dirty="0" smtClean="0"/>
              <a:t>Limitations</a:t>
            </a:r>
          </a:p>
          <a:p>
            <a:pPr marL="342900" indent="-342900">
              <a:buFont typeface="Arial" panose="020B0604020202020204" pitchFamily="34" charset="0"/>
              <a:buChar char="•"/>
            </a:pPr>
            <a:r>
              <a:rPr lang="en-US" dirty="0" smtClean="0"/>
              <a:t>Establishing parameters is best done manually</a:t>
            </a:r>
          </a:p>
          <a:p>
            <a:pPr marL="342900" indent="-342900">
              <a:buFont typeface="Arial" panose="020B0604020202020204" pitchFamily="34" charset="0"/>
              <a:buChar char="•"/>
            </a:pPr>
            <a:r>
              <a:rPr lang="en-US" dirty="0" smtClean="0"/>
              <a:t>May not produce good results in high volatility</a:t>
            </a:r>
            <a:endParaRPr lang="en-US" dirty="0"/>
          </a:p>
        </p:txBody>
      </p:sp>
      <p:sp>
        <p:nvSpPr>
          <p:cNvPr id="2" name="Slide Number Placeholder 1"/>
          <p:cNvSpPr>
            <a:spLocks noGrp="1"/>
          </p:cNvSpPr>
          <p:nvPr>
            <p:ph type="sldNum" sz="quarter" idx="12"/>
          </p:nvPr>
        </p:nvSpPr>
        <p:spPr/>
        <p:txBody>
          <a:bodyPr/>
          <a:lstStyle/>
          <a:p>
            <a:fld id="{71E4830E-B8E5-A849-B299-C150F95FFD18}" type="slidenum">
              <a:rPr lang="en-US" smtClean="0"/>
              <a:t>21</a:t>
            </a:fld>
            <a:endParaRPr lang="en-US"/>
          </a:p>
        </p:txBody>
      </p:sp>
    </p:spTree>
    <p:extLst>
      <p:ext uri="{BB962C8B-B14F-4D97-AF65-F5344CB8AC3E}">
        <p14:creationId xmlns:p14="http://schemas.microsoft.com/office/powerpoint/2010/main" val="13364438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80587" y="965199"/>
            <a:ext cx="6996249" cy="4927601"/>
          </a:xfrm>
        </p:spPr>
        <p:txBody>
          <a:bodyPr anchor="ctr">
            <a:normAutofit/>
          </a:bodyPr>
          <a:lstStyle/>
          <a:p>
            <a:pPr algn="l"/>
            <a:r>
              <a:rPr lang="en-US" sz="4800" dirty="0">
                <a:solidFill>
                  <a:prstClr val="black"/>
                </a:solidFill>
              </a:rPr>
              <a:t>Generalized </a:t>
            </a:r>
            <a:r>
              <a:rPr lang="en-US" sz="4800" dirty="0" smtClean="0">
                <a:solidFill>
                  <a:prstClr val="black"/>
                </a:solidFill>
              </a:rPr>
              <a:t>AutoRegressive </a:t>
            </a:r>
            <a:r>
              <a:rPr lang="en-US" sz="4800" dirty="0">
                <a:solidFill>
                  <a:prstClr val="black"/>
                </a:solidFill>
              </a:rPr>
              <a:t>Conditional </a:t>
            </a:r>
            <a:r>
              <a:rPr lang="en-US" sz="4800" dirty="0" smtClean="0">
                <a:solidFill>
                  <a:prstClr val="black"/>
                </a:solidFill>
              </a:rPr>
              <a:t>Heteroscedasticity (GARCH)</a:t>
            </a:r>
            <a:endParaRPr lang="en-US" sz="4800" dirty="0">
              <a:solidFill>
                <a:schemeClr val="tx1">
                  <a:lumMod val="85000"/>
                  <a:lumOff val="15000"/>
                </a:schemeClr>
              </a:solidFill>
            </a:endParaRPr>
          </a:p>
        </p:txBody>
      </p:sp>
      <p:sp>
        <p:nvSpPr>
          <p:cNvPr id="3" name="Slide Number Placeholder 2"/>
          <p:cNvSpPr>
            <a:spLocks noGrp="1"/>
          </p:cNvSpPr>
          <p:nvPr>
            <p:ph type="sldNum" sz="quarter" idx="12"/>
          </p:nvPr>
        </p:nvSpPr>
        <p:spPr/>
        <p:txBody>
          <a:bodyPr/>
          <a:lstStyle/>
          <a:p>
            <a:fld id="{71E4830E-B8E5-A849-B299-C150F95FFD18}" type="slidenum">
              <a:rPr lang="en-US" smtClean="0"/>
              <a:t>22</a:t>
            </a:fld>
            <a:endParaRPr lang="en-US"/>
          </a:p>
        </p:txBody>
      </p:sp>
    </p:spTree>
    <p:extLst>
      <p:ext uri="{BB962C8B-B14F-4D97-AF65-F5344CB8AC3E}">
        <p14:creationId xmlns:p14="http://schemas.microsoft.com/office/powerpoint/2010/main" val="21213560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GARCH - Overview</a:t>
            </a:r>
            <a:endParaRPr lang="en-US" sz="4000" dirty="0"/>
          </a:p>
        </p:txBody>
      </p:sp>
      <p:sp>
        <p:nvSpPr>
          <p:cNvPr id="3" name="Content Placeholder 2"/>
          <p:cNvSpPr>
            <a:spLocks noGrp="1"/>
          </p:cNvSpPr>
          <p:nvPr>
            <p:ph idx="1"/>
          </p:nvPr>
        </p:nvSpPr>
        <p:spPr>
          <a:xfrm>
            <a:off x="6273800" y="2082118"/>
            <a:ext cx="5637640" cy="3734482"/>
          </a:xfrm>
        </p:spPr>
        <p:txBody>
          <a:bodyPr>
            <a:normAutofit/>
          </a:bodyPr>
          <a:lstStyle/>
          <a:p>
            <a:pPr marL="0" indent="0">
              <a:buNone/>
            </a:pPr>
            <a:r>
              <a:rPr lang="en-US" u="sng" dirty="0">
                <a:solidFill>
                  <a:prstClr val="black"/>
                </a:solidFill>
              </a:rPr>
              <a:t>Heteroscedasticity </a:t>
            </a:r>
            <a:r>
              <a:rPr lang="en-US" u="sng" dirty="0" smtClean="0">
                <a:solidFill>
                  <a:prstClr val="black"/>
                </a:solidFill>
              </a:rPr>
              <a:t>(H)</a:t>
            </a:r>
            <a:endParaRPr lang="en-US" dirty="0"/>
          </a:p>
          <a:p>
            <a:pPr marL="0" indent="0">
              <a:buNone/>
            </a:pPr>
            <a:r>
              <a:rPr lang="en-US" dirty="0" smtClean="0"/>
              <a:t>Variance changes with time.</a:t>
            </a:r>
          </a:p>
          <a:p>
            <a:pPr marL="0" indent="0">
              <a:buNone/>
            </a:pPr>
            <a:endParaRPr lang="en-US" dirty="0" smtClean="0"/>
          </a:p>
          <a:p>
            <a:pPr marL="0" indent="0">
              <a:buNone/>
            </a:pPr>
            <a:r>
              <a:rPr lang="en-US" u="sng" dirty="0">
                <a:solidFill>
                  <a:prstClr val="black"/>
                </a:solidFill>
              </a:rPr>
              <a:t>AutoRegressive Conditional </a:t>
            </a:r>
            <a:r>
              <a:rPr lang="en-US" u="sng" dirty="0" smtClean="0">
                <a:solidFill>
                  <a:prstClr val="black"/>
                </a:solidFill>
              </a:rPr>
              <a:t>(</a:t>
            </a:r>
            <a:r>
              <a:rPr lang="en-US" u="sng" dirty="0" smtClean="0"/>
              <a:t>ARC )</a:t>
            </a:r>
          </a:p>
          <a:p>
            <a:pPr marL="0" indent="0">
              <a:buNone/>
            </a:pPr>
            <a:r>
              <a:rPr lang="en-US" dirty="0"/>
              <a:t>V</a:t>
            </a:r>
            <a:r>
              <a:rPr lang="en-US" dirty="0" smtClean="0"/>
              <a:t>ariance at one period is positively correlated on previous periods’ variance.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42" y="2082118"/>
            <a:ext cx="5681758" cy="3734482"/>
          </a:xfrm>
          <a:prstGeom prst="rect">
            <a:avLst/>
          </a:prstGeom>
        </p:spPr>
      </p:pic>
      <p:sp>
        <p:nvSpPr>
          <p:cNvPr id="6" name="Slide Number Placeholder 5"/>
          <p:cNvSpPr>
            <a:spLocks noGrp="1"/>
          </p:cNvSpPr>
          <p:nvPr>
            <p:ph type="sldNum" sz="quarter" idx="12"/>
          </p:nvPr>
        </p:nvSpPr>
        <p:spPr/>
        <p:txBody>
          <a:bodyPr/>
          <a:lstStyle/>
          <a:p>
            <a:fld id="{71E4830E-B8E5-A849-B299-C150F95FFD18}" type="slidenum">
              <a:rPr lang="en-US" smtClean="0"/>
              <a:t>23</a:t>
            </a:fld>
            <a:endParaRPr lang="en-US"/>
          </a:p>
        </p:txBody>
      </p:sp>
    </p:spTree>
    <p:extLst>
      <p:ext uri="{BB962C8B-B14F-4D97-AF65-F5344CB8AC3E}">
        <p14:creationId xmlns:p14="http://schemas.microsoft.com/office/powerpoint/2010/main" val="54461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6141" y="2165866"/>
            <a:ext cx="10515600" cy="2852701"/>
          </a:xfrm>
        </p:spPr>
        <p:txBody>
          <a:bodyPr>
            <a:normAutofit/>
          </a:bodyPr>
          <a:lstStyle/>
          <a:p>
            <a:pPr marL="0" indent="0">
              <a:buNone/>
            </a:pPr>
            <a:r>
              <a:rPr lang="en-US" dirty="0" smtClean="0"/>
              <a:t>The GARCH (1, 1) model:</a:t>
            </a:r>
          </a:p>
          <a:p>
            <a:endParaRPr lang="en-US" dirty="0" smtClean="0"/>
          </a:p>
          <a:p>
            <a:endParaRPr lang="en-US" dirty="0"/>
          </a:p>
          <a:p>
            <a:endParaRPr lang="en-US" dirty="0" smtClean="0"/>
          </a:p>
          <a:p>
            <a:pPr marL="0" indent="0">
              <a:buNone/>
            </a:pPr>
            <a:r>
              <a:rPr lang="en-US" dirty="0" smtClean="0">
                <a:ea typeface="Cambria Math"/>
              </a:rPr>
              <a:t>Parameters: Number of lag terms for both error and variance.</a:t>
            </a:r>
          </a:p>
          <a:p>
            <a:pPr marL="0" indent="0">
              <a:buNone/>
            </a:pPr>
            <a:endParaRPr lang="en-US" dirty="0">
              <a:ea typeface="Cambria Math"/>
            </a:endParaRPr>
          </a:p>
        </p:txBody>
      </p:sp>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GARCH - Technical Aspects</a:t>
            </a:r>
            <a:endParaRPr lang="en-US" sz="4000" dirty="0"/>
          </a:p>
        </p:txBody>
      </p:sp>
      <mc:AlternateContent xmlns:mc="http://schemas.openxmlformats.org/markup-compatibility/2006" xmlns:a14="http://schemas.microsoft.com/office/drawing/2010/main">
        <mc:Choice Requires="a14">
          <p:sp>
            <p:nvSpPr>
              <p:cNvPr id="2" name="Rectangle 1"/>
              <p:cNvSpPr/>
              <p:nvPr/>
            </p:nvSpPr>
            <p:spPr>
              <a:xfrm>
                <a:off x="4014107" y="2964129"/>
                <a:ext cx="4163786" cy="90217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𝑡</m:t>
                          </m:r>
                        </m:sub>
                      </m:sSub>
                      <m:r>
                        <a:rPr lang="en-US" sz="2400" i="1">
                          <a:latin typeface="Cambria Math"/>
                        </a:rPr>
                        <m:t> </m:t>
                      </m:r>
                      <m:r>
                        <a:rPr lang="en-US" sz="2400" i="1">
                          <a:latin typeface="Cambria Math"/>
                          <a:ea typeface="Cambria Math"/>
                        </a:rPr>
                        <m:t>~ </m:t>
                      </m:r>
                      <m:r>
                        <a:rPr lang="en-US" sz="2400" i="1">
                          <a:latin typeface="Cambria Math"/>
                          <a:ea typeface="Cambria Math"/>
                        </a:rPr>
                        <m:t>𝑁</m:t>
                      </m:r>
                      <m:d>
                        <m:dPr>
                          <m:ctrlPr>
                            <a:rPr lang="en-US" sz="2400" i="1">
                              <a:latin typeface="Cambria Math"/>
                              <a:ea typeface="Cambria Math"/>
                            </a:rPr>
                          </m:ctrlPr>
                        </m:dPr>
                        <m:e>
                          <m:r>
                            <a:rPr lang="en-US" sz="2400" i="1">
                              <a:latin typeface="Cambria Math"/>
                              <a:ea typeface="Cambria Math"/>
                            </a:rPr>
                            <m:t>𝜇</m:t>
                          </m:r>
                          <m:r>
                            <a:rPr lang="en-US" sz="2400" i="1">
                              <a:latin typeface="Cambria Math"/>
                              <a:ea typeface="Cambria Math"/>
                            </a:rPr>
                            <m:t>,</m:t>
                          </m:r>
                          <m:sSubSup>
                            <m:sSubSupPr>
                              <m:ctrlPr>
                                <a:rPr lang="en-US" sz="2400" i="1">
                                  <a:latin typeface="Cambria Math"/>
                                  <a:ea typeface="Cambria Math"/>
                                </a:rPr>
                              </m:ctrlPr>
                            </m:sSubSupPr>
                            <m:e>
                              <m:r>
                                <a:rPr lang="en-US" sz="2400" i="1">
                                  <a:latin typeface="Cambria Math"/>
                                  <a:ea typeface="Cambria Math"/>
                                </a:rPr>
                                <m:t>𝜎</m:t>
                              </m:r>
                            </m:e>
                            <m:sub>
                              <m:r>
                                <a:rPr lang="en-US" sz="2400" i="1">
                                  <a:latin typeface="Cambria Math"/>
                                  <a:ea typeface="Cambria Math"/>
                                </a:rPr>
                                <m:t>𝑡</m:t>
                              </m:r>
                            </m:sub>
                            <m:sup>
                              <m:r>
                                <a:rPr lang="en-US" sz="2400" i="1">
                                  <a:latin typeface="Cambria Math"/>
                                  <a:ea typeface="Cambria Math"/>
                                </a:rPr>
                                <m:t>2</m:t>
                              </m:r>
                            </m:sup>
                          </m:sSubSup>
                        </m:e>
                      </m:d>
                    </m:oMath>
                    <m:oMath xmlns:m="http://schemas.openxmlformats.org/officeDocument/2006/math">
                      <m:sSubSup>
                        <m:sSubSupPr>
                          <m:ctrlPr>
                            <a:rPr lang="en-US" sz="2800" i="1">
                              <a:latin typeface="Cambria Math"/>
                              <a:ea typeface="Cambria Math"/>
                            </a:rPr>
                          </m:ctrlPr>
                        </m:sSubSupPr>
                        <m:e>
                          <m:r>
                            <a:rPr lang="en-US" sz="2800" i="1">
                              <a:latin typeface="Cambria Math"/>
                              <a:ea typeface="Cambria Math"/>
                            </a:rPr>
                            <m:t>𝜎</m:t>
                          </m:r>
                        </m:e>
                        <m:sub>
                          <m:r>
                            <a:rPr lang="en-US" sz="2800" i="1">
                              <a:latin typeface="Cambria Math"/>
                              <a:ea typeface="Cambria Math"/>
                            </a:rPr>
                            <m:t>𝑡</m:t>
                          </m:r>
                        </m:sub>
                        <m:sup>
                          <m:r>
                            <a:rPr lang="en-US" sz="2800" i="1">
                              <a:latin typeface="Cambria Math"/>
                              <a:ea typeface="Cambria Math"/>
                            </a:rPr>
                            <m:t>2</m:t>
                          </m:r>
                        </m:sup>
                      </m:sSubSup>
                      <m:r>
                        <a:rPr lang="en-US" sz="2800" i="1">
                          <a:latin typeface="Cambria Math"/>
                          <a:ea typeface="Cambria Math"/>
                        </a:rPr>
                        <m:t>=</m:t>
                      </m:r>
                      <m:r>
                        <a:rPr lang="en-US" sz="2800" i="1">
                          <a:latin typeface="Cambria Math"/>
                          <a:ea typeface="Cambria Math"/>
                        </a:rPr>
                        <m:t>𝜔</m:t>
                      </m:r>
                      <m:r>
                        <a:rPr lang="en-US" sz="2800" i="1">
                          <a:latin typeface="Cambria Math"/>
                          <a:ea typeface="Cambria Math"/>
                        </a:rPr>
                        <m:t>+</m:t>
                      </m:r>
                      <m:r>
                        <a:rPr lang="en-US" sz="2800" i="1">
                          <a:latin typeface="Cambria Math"/>
                          <a:ea typeface="Cambria Math"/>
                        </a:rPr>
                        <m:t>𝛼</m:t>
                      </m:r>
                      <m:sSubSup>
                        <m:sSubSupPr>
                          <m:ctrlPr>
                            <a:rPr lang="en-US" sz="2800" i="1">
                              <a:latin typeface="Cambria Math"/>
                              <a:ea typeface="Cambria Math"/>
                            </a:rPr>
                          </m:ctrlPr>
                        </m:sSubSupPr>
                        <m:e>
                          <m:r>
                            <a:rPr lang="en-US" sz="2800" i="1">
                              <a:latin typeface="Cambria Math"/>
                              <a:ea typeface="Cambria Math"/>
                            </a:rPr>
                            <m:t>𝜀</m:t>
                          </m:r>
                        </m:e>
                        <m:sub>
                          <m:r>
                            <a:rPr lang="en-US" sz="2800" i="1">
                              <a:latin typeface="Cambria Math"/>
                              <a:ea typeface="Cambria Math"/>
                            </a:rPr>
                            <m:t>𝑡</m:t>
                          </m:r>
                          <m:r>
                            <a:rPr lang="en-US" sz="2800" i="1">
                              <a:latin typeface="Cambria Math"/>
                              <a:ea typeface="Cambria Math"/>
                            </a:rPr>
                            <m:t>−1</m:t>
                          </m:r>
                        </m:sub>
                        <m:sup>
                          <m:r>
                            <a:rPr lang="en-US" sz="2800" i="1">
                              <a:latin typeface="Cambria Math"/>
                              <a:ea typeface="Cambria Math"/>
                            </a:rPr>
                            <m:t>2</m:t>
                          </m:r>
                        </m:sup>
                      </m:sSubSup>
                      <m:r>
                        <a:rPr lang="en-US" sz="2800" i="1">
                          <a:latin typeface="Cambria Math"/>
                          <a:ea typeface="Cambria Math"/>
                        </a:rPr>
                        <m:t>+</m:t>
                      </m:r>
                      <m:r>
                        <a:rPr lang="en-US" sz="2800" i="1">
                          <a:latin typeface="Cambria Math"/>
                          <a:ea typeface="Cambria Math"/>
                        </a:rPr>
                        <m:t>𝛽</m:t>
                      </m:r>
                      <m:sSubSup>
                        <m:sSubSupPr>
                          <m:ctrlPr>
                            <a:rPr lang="en-US" sz="2800" i="1">
                              <a:latin typeface="Cambria Math"/>
                              <a:ea typeface="Cambria Math"/>
                            </a:rPr>
                          </m:ctrlPr>
                        </m:sSubSupPr>
                        <m:e>
                          <m:r>
                            <a:rPr lang="en-US" sz="2800" i="1">
                              <a:latin typeface="Cambria Math"/>
                              <a:ea typeface="Cambria Math"/>
                            </a:rPr>
                            <m:t>𝜎</m:t>
                          </m:r>
                        </m:e>
                        <m:sub>
                          <m:r>
                            <a:rPr lang="en-US" sz="2800" i="1">
                              <a:latin typeface="Cambria Math"/>
                              <a:ea typeface="Cambria Math"/>
                            </a:rPr>
                            <m:t>𝑡</m:t>
                          </m:r>
                          <m:r>
                            <a:rPr lang="en-US" sz="2800" i="1">
                              <a:latin typeface="Cambria Math"/>
                              <a:ea typeface="Cambria Math"/>
                            </a:rPr>
                            <m:t>−1</m:t>
                          </m:r>
                        </m:sub>
                        <m:sup>
                          <m:r>
                            <a:rPr lang="en-US" sz="2800" i="1">
                              <a:latin typeface="Cambria Math"/>
                              <a:ea typeface="Cambria Math"/>
                            </a:rPr>
                            <m:t>2</m:t>
                          </m:r>
                        </m:sup>
                      </m:sSubSup>
                    </m:oMath>
                  </m:oMathPara>
                </a14:m>
                <a:endParaRPr lang="en-US" sz="2400" dirty="0">
                  <a:ea typeface="Cambria Math"/>
                </a:endParaRPr>
              </a:p>
            </p:txBody>
          </p:sp>
        </mc:Choice>
        <mc:Fallback xmlns="">
          <p:sp>
            <p:nvSpPr>
              <p:cNvPr id="2" name="Rectangle 1"/>
              <p:cNvSpPr>
                <a:spLocks noRot="1" noChangeAspect="1" noMove="1" noResize="1" noEditPoints="1" noAdjustHandles="1" noChangeArrowheads="1" noChangeShapeType="1" noTextEdit="1"/>
              </p:cNvSpPr>
              <p:nvPr/>
            </p:nvSpPr>
            <p:spPr>
              <a:xfrm>
                <a:off x="4014107" y="2964129"/>
                <a:ext cx="4163786" cy="902170"/>
              </a:xfrm>
              <a:prstGeom prst="rect">
                <a:avLst/>
              </a:prstGeom>
              <a:blipFill rotWithShape="0">
                <a:blip r:embed="rId2"/>
                <a:stretch>
                  <a:fillRect t="-50000" b="-186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1E4830E-B8E5-A849-B299-C150F95FFD18}" type="slidenum">
              <a:rPr lang="en-US" smtClean="0"/>
              <a:t>24</a:t>
            </a:fld>
            <a:endParaRPr lang="en-US"/>
          </a:p>
        </p:txBody>
      </p:sp>
    </p:spTree>
    <p:extLst>
      <p:ext uri="{BB962C8B-B14F-4D97-AF65-F5344CB8AC3E}">
        <p14:creationId xmlns:p14="http://schemas.microsoft.com/office/powerpoint/2010/main" val="7300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GARCH - Evaluation</a:t>
            </a:r>
            <a:endParaRPr lang="en-US" sz="4000" dirty="0"/>
          </a:p>
        </p:txBody>
      </p:sp>
      <p:sp>
        <p:nvSpPr>
          <p:cNvPr id="3" name="Content Placeholder 2"/>
          <p:cNvSpPr>
            <a:spLocks noGrp="1"/>
          </p:cNvSpPr>
          <p:nvPr>
            <p:ph idx="1"/>
          </p:nvPr>
        </p:nvSpPr>
        <p:spPr>
          <a:xfrm>
            <a:off x="816141" y="2080806"/>
            <a:ext cx="10515600" cy="3745835"/>
          </a:xfrm>
        </p:spPr>
        <p:txBody>
          <a:bodyPr>
            <a:normAutofit/>
          </a:bodyPr>
          <a:lstStyle/>
          <a:p>
            <a:pPr marL="0" indent="0">
              <a:buNone/>
            </a:pPr>
            <a:r>
              <a:rPr lang="en-US" dirty="0" smtClean="0">
                <a:ea typeface="Cambria Math"/>
              </a:rPr>
              <a:t>Advantages</a:t>
            </a:r>
            <a:endParaRPr lang="en-US" dirty="0">
              <a:ea typeface="Cambria Math"/>
            </a:endParaRPr>
          </a:p>
          <a:p>
            <a:pPr lvl="1"/>
            <a:r>
              <a:rPr lang="en-US" sz="2800" dirty="0">
                <a:ea typeface="Cambria Math"/>
              </a:rPr>
              <a:t>Suitable to model volatility </a:t>
            </a:r>
            <a:r>
              <a:rPr lang="en-US" sz="2800" dirty="0" smtClean="0">
                <a:ea typeface="Cambria Math"/>
              </a:rPr>
              <a:t>processes </a:t>
            </a:r>
            <a:r>
              <a:rPr lang="en-US" sz="2800" dirty="0">
                <a:ea typeface="Cambria Math"/>
              </a:rPr>
              <a:t>(e.g. return series of a stock)</a:t>
            </a:r>
          </a:p>
          <a:p>
            <a:pPr lvl="1"/>
            <a:r>
              <a:rPr lang="en-US" sz="2800" dirty="0">
                <a:ea typeface="Cambria Math"/>
              </a:rPr>
              <a:t>Quick to compute thanks to </a:t>
            </a:r>
            <a:r>
              <a:rPr lang="en-US" sz="2800" dirty="0" smtClean="0">
                <a:ea typeface="Cambria Math"/>
              </a:rPr>
              <a:t>recursion</a:t>
            </a:r>
          </a:p>
          <a:p>
            <a:pPr lvl="1"/>
            <a:endParaRPr lang="en-US" sz="2800" dirty="0" smtClean="0">
              <a:ea typeface="Cambria Math"/>
            </a:endParaRPr>
          </a:p>
          <a:p>
            <a:pPr marL="0" indent="0">
              <a:buNone/>
            </a:pPr>
            <a:r>
              <a:rPr lang="en-US" dirty="0" smtClean="0">
                <a:ea typeface="Cambria Math"/>
              </a:rPr>
              <a:t>Disadvantages</a:t>
            </a:r>
          </a:p>
          <a:p>
            <a:pPr lvl="1"/>
            <a:r>
              <a:rPr lang="en-US" sz="2800" dirty="0" smtClean="0">
                <a:ea typeface="Cambria Math"/>
              </a:rPr>
              <a:t>Does not produce point forecasts</a:t>
            </a:r>
          </a:p>
        </p:txBody>
      </p:sp>
      <p:sp>
        <p:nvSpPr>
          <p:cNvPr id="2" name="Slide Number Placeholder 1"/>
          <p:cNvSpPr>
            <a:spLocks noGrp="1"/>
          </p:cNvSpPr>
          <p:nvPr>
            <p:ph type="sldNum" sz="quarter" idx="12"/>
          </p:nvPr>
        </p:nvSpPr>
        <p:spPr/>
        <p:txBody>
          <a:bodyPr/>
          <a:lstStyle/>
          <a:p>
            <a:fld id="{71E4830E-B8E5-A849-B299-C150F95FFD18}" type="slidenum">
              <a:rPr lang="en-US" smtClean="0"/>
              <a:t>25</a:t>
            </a:fld>
            <a:endParaRPr lang="en-US"/>
          </a:p>
        </p:txBody>
      </p:sp>
    </p:spTree>
    <p:extLst>
      <p:ext uri="{BB962C8B-B14F-4D97-AF65-F5344CB8AC3E}">
        <p14:creationId xmlns:p14="http://schemas.microsoft.com/office/powerpoint/2010/main" val="97379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360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632" y="484632"/>
            <a:ext cx="3666744" cy="5739187"/>
          </a:xfrm>
          <a:prstGeom prst="roundRect">
            <a:avLst>
              <a:gd name="adj" fmla="val 0"/>
            </a:avLst>
          </a:prstGeom>
          <a:solidFill>
            <a:srgbClr val="FFFFFF"/>
          </a:solidFill>
          <a:ln w="9525">
            <a:solidFill>
              <a:schemeClr val="bg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2" y="4321364"/>
            <a:ext cx="3026663" cy="15702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925" y="2558128"/>
            <a:ext cx="2834158" cy="1594214"/>
          </a:xfrm>
          <a:prstGeom prst="rect">
            <a:avLst/>
          </a:prstGeom>
        </p:spPr>
      </p:pic>
      <p:sp>
        <p:nvSpPr>
          <p:cNvPr id="36" name="내용 개체 틀 2"/>
          <p:cNvSpPr>
            <a:spLocks noGrp="1"/>
          </p:cNvSpPr>
          <p:nvPr>
            <p:ph idx="1"/>
          </p:nvPr>
        </p:nvSpPr>
        <p:spPr>
          <a:xfrm>
            <a:off x="5116880" y="2438400"/>
            <a:ext cx="6422848" cy="3785419"/>
          </a:xfrm>
        </p:spPr>
        <p:txBody>
          <a:bodyPr vert="horz" lIns="91440" tIns="45720" rIns="91440" bIns="45720" rtlCol="0">
            <a:normAutofit/>
          </a:bodyPr>
          <a:lstStyle/>
          <a:p>
            <a:pPr>
              <a:buFont typeface="Arial" panose="020B0604020202020204" pitchFamily="34" charset="0"/>
              <a:buChar char="•"/>
            </a:pPr>
            <a:r>
              <a:rPr lang="en-US" altLang="ko-KR" sz="2000" dirty="0" smtClean="0"/>
              <a:t>Software</a:t>
            </a:r>
            <a:endParaRPr lang="en-US" altLang="ko-KR" sz="2000" dirty="0"/>
          </a:p>
          <a:p>
            <a:pPr lvl="1">
              <a:buFont typeface="Arial" panose="020B0604020202020204" pitchFamily="34" charset="0"/>
              <a:buChar char="•"/>
            </a:pPr>
            <a:r>
              <a:rPr lang="en-US" altLang="ko-KR" sz="2000" dirty="0" smtClean="0"/>
              <a:t>Prophet</a:t>
            </a:r>
            <a:endParaRPr lang="en-US" altLang="ko-KR" sz="2000" dirty="0"/>
          </a:p>
          <a:p>
            <a:pPr lvl="1">
              <a:buFont typeface="Arial" panose="020B0604020202020204" pitchFamily="34" charset="0"/>
              <a:buChar char="•"/>
            </a:pPr>
            <a:r>
              <a:rPr lang="en-US" altLang="ko-KR" sz="2000" dirty="0" err="1" smtClean="0"/>
              <a:t>Statsmodels</a:t>
            </a:r>
            <a:endParaRPr lang="en-US" altLang="ko-KR" sz="2000" dirty="0"/>
          </a:p>
          <a:p>
            <a:pPr lvl="1">
              <a:buFont typeface="Arial" panose="020B0604020202020204" pitchFamily="34" charset="0"/>
              <a:buChar char="•"/>
            </a:pPr>
            <a:r>
              <a:rPr lang="en-US" altLang="ko-KR" sz="2000" dirty="0" smtClean="0"/>
              <a:t>arch</a:t>
            </a:r>
            <a:endParaRPr lang="en-US" altLang="ko-KR" sz="2000" dirty="0"/>
          </a:p>
          <a:p>
            <a:pPr lvl="1">
              <a:buFont typeface="Arial" panose="020B0604020202020204" pitchFamily="34" charset="0"/>
              <a:buChar char="•"/>
            </a:pPr>
            <a:r>
              <a:rPr lang="en-US" altLang="ko-KR" sz="2000" dirty="0"/>
              <a:t>Python</a:t>
            </a:r>
          </a:p>
          <a:p>
            <a:pPr>
              <a:buFont typeface="Arial" panose="020B0604020202020204" pitchFamily="34" charset="0"/>
              <a:buChar char="•"/>
            </a:pPr>
            <a:r>
              <a:rPr lang="en-US" altLang="ko-KR" sz="2000" dirty="0"/>
              <a:t>Data Preparation</a:t>
            </a:r>
          </a:p>
          <a:p>
            <a:pPr lvl="1">
              <a:buFont typeface="Arial" panose="020B0604020202020204" pitchFamily="34" charset="0"/>
              <a:buChar char="•"/>
            </a:pPr>
            <a:r>
              <a:rPr lang="en-US" altLang="ko-KR" sz="2000" dirty="0" err="1" smtClean="0"/>
              <a:t>Numpy</a:t>
            </a:r>
            <a:endParaRPr lang="en-US" altLang="ko-KR" sz="2000" dirty="0" smtClean="0"/>
          </a:p>
          <a:p>
            <a:pPr lvl="1">
              <a:buFont typeface="Arial" panose="020B0604020202020204" pitchFamily="34" charset="0"/>
              <a:buChar char="•"/>
            </a:pPr>
            <a:r>
              <a:rPr lang="en-US" altLang="ko-KR" sz="2000" dirty="0" smtClean="0"/>
              <a:t>Pandas</a:t>
            </a:r>
            <a:endParaRPr lang="en-US" altLang="ko-KR" sz="2000" dirty="0"/>
          </a:p>
          <a:p>
            <a:pPr>
              <a:buFont typeface="Arial" panose="020B0604020202020204" pitchFamily="34" charset="0"/>
              <a:buChar char="•"/>
            </a:pPr>
            <a:endParaRPr lang="en-US" altLang="ko-KR" sz="2000" dirty="0"/>
          </a:p>
        </p:txBody>
      </p:sp>
      <p:sp>
        <p:nvSpPr>
          <p:cNvPr id="10" name="Title 1"/>
          <p:cNvSpPr txBox="1">
            <a:spLocks/>
          </p:cNvSpPr>
          <p:nvPr/>
        </p:nvSpPr>
        <p:spPr>
          <a:xfrm>
            <a:off x="5116878" y="629266"/>
            <a:ext cx="6422849"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smtClean="0"/>
              <a:t>Statistical Models - Implementation</a:t>
            </a:r>
            <a:endParaRPr lang="en-US" dirty="0"/>
          </a:p>
        </p:txBody>
      </p:sp>
      <p:sp>
        <p:nvSpPr>
          <p:cNvPr id="3" name="AutoShape 2" descr="Image result for statsmodel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statsmodels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25" y="701520"/>
            <a:ext cx="3523360" cy="718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18500" t="40132" r="20000" b="35201"/>
          <a:stretch/>
        </p:blipFill>
        <p:spPr>
          <a:xfrm>
            <a:off x="593725" y="1560990"/>
            <a:ext cx="3427108" cy="1030919"/>
          </a:xfrm>
          <a:prstGeom prst="rect">
            <a:avLst/>
          </a:prstGeom>
        </p:spPr>
      </p:pic>
      <p:sp>
        <p:nvSpPr>
          <p:cNvPr id="14"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E4830E-B8E5-A849-B299-C150F95FFD18}" type="slidenum">
              <a:rPr lang="en-US" smtClean="0"/>
              <a:pPr/>
              <a:t>26</a:t>
            </a:fld>
            <a:endParaRPr lang="en-US"/>
          </a:p>
        </p:txBody>
      </p:sp>
    </p:spTree>
    <p:extLst>
      <p:ext uri="{BB962C8B-B14F-4D97-AF65-F5344CB8AC3E}">
        <p14:creationId xmlns:p14="http://schemas.microsoft.com/office/powerpoint/2010/main" val="2611946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sp>
        <p:nvSpPr>
          <p:cNvPr id="35" name="Rectangle 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smtClean="0">
                <a:solidFill>
                  <a:schemeClr val="tx1">
                    <a:lumMod val="85000"/>
                    <a:lumOff val="15000"/>
                  </a:schemeClr>
                </a:solidFill>
                <a:latin typeface="+mj-lt"/>
                <a:ea typeface="+mj-ea"/>
                <a:cs typeface="+mj-cs"/>
              </a:rPr>
              <a:t>Neural Networks 101</a:t>
            </a:r>
            <a:endParaRPr lang="en-US" sz="2000" kern="1200" dirty="0">
              <a:solidFill>
                <a:schemeClr val="tx1">
                  <a:lumMod val="85000"/>
                  <a:lumOff val="15000"/>
                </a:schemeClr>
              </a:solidFill>
            </a:endParaRPr>
          </a:p>
        </p:txBody>
      </p:sp>
      <p:sp>
        <p:nvSpPr>
          <p:cNvPr id="3" name="Slide Number Placeholder 2"/>
          <p:cNvSpPr>
            <a:spLocks noGrp="1"/>
          </p:cNvSpPr>
          <p:nvPr>
            <p:ph type="sldNum" sz="quarter" idx="12"/>
          </p:nvPr>
        </p:nvSpPr>
        <p:spPr/>
        <p:txBody>
          <a:bodyPr/>
          <a:lstStyle/>
          <a:p>
            <a:fld id="{71E4830E-B8E5-A849-B299-C150F95FFD18}" type="slidenum">
              <a:rPr lang="en-US" smtClean="0"/>
              <a:t>27</a:t>
            </a:fld>
            <a:endParaRPr lang="en-US"/>
          </a:p>
        </p:txBody>
      </p:sp>
    </p:spTree>
    <p:extLst>
      <p:ext uri="{BB962C8B-B14F-4D97-AF65-F5344CB8AC3E}">
        <p14:creationId xmlns:p14="http://schemas.microsoft.com/office/powerpoint/2010/main" val="2679323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435" y="1024466"/>
            <a:ext cx="8799566" cy="4809067"/>
          </a:xfrm>
          <a:prstGeom prst="rect">
            <a:avLst/>
          </a:prstGeom>
        </p:spPr>
      </p:pic>
      <p:sp>
        <p:nvSpPr>
          <p:cNvPr id="5" name="Title 4"/>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3200" kern="1200" dirty="0">
                <a:solidFill>
                  <a:schemeClr val="bg1"/>
                </a:solidFill>
                <a:latin typeface="+mj-lt"/>
                <a:ea typeface="+mj-ea"/>
                <a:cs typeface="+mj-cs"/>
              </a:rPr>
              <a:t>Single Neuron</a:t>
            </a:r>
          </a:p>
        </p:txBody>
      </p:sp>
      <p:sp>
        <p:nvSpPr>
          <p:cNvPr id="2" name="Slide Number Placeholder 1"/>
          <p:cNvSpPr>
            <a:spLocks noGrp="1"/>
          </p:cNvSpPr>
          <p:nvPr>
            <p:ph type="sldNum" sz="quarter" idx="12"/>
          </p:nvPr>
        </p:nvSpPr>
        <p:spPr/>
        <p:txBody>
          <a:bodyPr/>
          <a:lstStyle/>
          <a:p>
            <a:fld id="{71E4830E-B8E5-A849-B299-C150F95FFD18}" type="slidenum">
              <a:rPr lang="en-US" smtClean="0"/>
              <a:t>28</a:t>
            </a:fld>
            <a:endParaRPr lang="en-US"/>
          </a:p>
        </p:txBody>
      </p:sp>
    </p:spTree>
    <p:extLst>
      <p:ext uri="{BB962C8B-B14F-4D97-AF65-F5344CB8AC3E}">
        <p14:creationId xmlns:p14="http://schemas.microsoft.com/office/powerpoint/2010/main" val="3366882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2514" y="550334"/>
            <a:ext cx="7780177" cy="5757332"/>
          </a:xfrm>
          <a:prstGeom prst="rect">
            <a:avLst/>
          </a:prstGeom>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Neural Network</a:t>
            </a:r>
          </a:p>
        </p:txBody>
      </p:sp>
      <p:sp>
        <p:nvSpPr>
          <p:cNvPr id="3" name="Slide Number Placeholder 2"/>
          <p:cNvSpPr>
            <a:spLocks noGrp="1"/>
          </p:cNvSpPr>
          <p:nvPr>
            <p:ph type="sldNum" sz="quarter" idx="12"/>
          </p:nvPr>
        </p:nvSpPr>
        <p:spPr/>
        <p:txBody>
          <a:bodyPr/>
          <a:lstStyle/>
          <a:p>
            <a:fld id="{71E4830E-B8E5-A849-B299-C150F95FFD18}" type="slidenum">
              <a:rPr lang="en-US" smtClean="0"/>
              <a:t>29</a:t>
            </a:fld>
            <a:endParaRPr lang="en-US"/>
          </a:p>
        </p:txBody>
      </p:sp>
    </p:spTree>
    <p:extLst>
      <p:ext uri="{BB962C8B-B14F-4D97-AF65-F5344CB8AC3E}">
        <p14:creationId xmlns:p14="http://schemas.microsoft.com/office/powerpoint/2010/main" val="532564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Objective</a:t>
            </a:r>
            <a:endParaRPr lang="en-US" sz="3600" dirty="0"/>
          </a:p>
        </p:txBody>
      </p:sp>
      <p:sp>
        <p:nvSpPr>
          <p:cNvPr id="2" name="Slide Number Placeholder 1"/>
          <p:cNvSpPr>
            <a:spLocks noGrp="1"/>
          </p:cNvSpPr>
          <p:nvPr>
            <p:ph type="sldNum" sz="quarter" idx="12"/>
          </p:nvPr>
        </p:nvSpPr>
        <p:spPr/>
        <p:txBody>
          <a:bodyPr/>
          <a:lstStyle/>
          <a:p>
            <a:fld id="{71E4830E-B8E5-A849-B299-C150F95FFD18}" type="slidenum">
              <a:rPr lang="en-US" smtClean="0"/>
              <a:t>3</a:t>
            </a:fld>
            <a:endParaRPr lang="en-US"/>
          </a:p>
        </p:txBody>
      </p:sp>
      <p:sp>
        <p:nvSpPr>
          <p:cNvPr id="7" name="내용 개체 틀 2"/>
          <p:cNvSpPr txBox="1">
            <a:spLocks/>
          </p:cNvSpPr>
          <p:nvPr/>
        </p:nvSpPr>
        <p:spPr>
          <a:xfrm>
            <a:off x="2421311" y="1774671"/>
            <a:ext cx="8179902" cy="4202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altLang="ko-KR" sz="2400" dirty="0"/>
          </a:p>
        </p:txBody>
      </p:sp>
      <p:sp>
        <p:nvSpPr>
          <p:cNvPr id="8" name="내용 개체 틀 2"/>
          <p:cNvSpPr txBox="1">
            <a:spLocks/>
          </p:cNvSpPr>
          <p:nvPr/>
        </p:nvSpPr>
        <p:spPr>
          <a:xfrm>
            <a:off x="875730" y="1880688"/>
            <a:ext cx="9341695" cy="4202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Tx/>
              <a:buChar char="-"/>
            </a:pPr>
            <a:endParaRPr lang="en-US" sz="2400" dirty="0"/>
          </a:p>
        </p:txBody>
      </p:sp>
      <p:sp>
        <p:nvSpPr>
          <p:cNvPr id="5" name="TextBox 4"/>
          <p:cNvSpPr txBox="1"/>
          <p:nvPr/>
        </p:nvSpPr>
        <p:spPr>
          <a:xfrm>
            <a:off x="385400" y="2120347"/>
            <a:ext cx="11120800"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Apply five time-series forecasting models in machine learning and deep learning</a:t>
            </a:r>
          </a:p>
          <a:p>
            <a:pPr marL="457200" indent="-457200">
              <a:buFont typeface="Arial" panose="020B0604020202020204" pitchFamily="34" charset="0"/>
              <a:buChar char="•"/>
            </a:pPr>
            <a:r>
              <a:rPr lang="en-US" sz="2800" dirty="0" smtClean="0"/>
              <a:t>Produce forecasting for a valid use case</a:t>
            </a:r>
          </a:p>
          <a:p>
            <a:pPr marL="457200" indent="-457200">
              <a:buFont typeface="Arial" panose="020B0604020202020204" pitchFamily="34" charset="0"/>
              <a:buChar char="•"/>
            </a:pPr>
            <a:r>
              <a:rPr lang="en-US" sz="2800" dirty="0" smtClean="0"/>
              <a:t>Recommend on suitability and provide best practices of these models</a:t>
            </a:r>
          </a:p>
          <a:p>
            <a:pPr marL="285750" indent="-285750">
              <a:buFontTx/>
              <a:buChar char="-"/>
            </a:pPr>
            <a:endParaRPr lang="en-US" sz="2800" dirty="0" smtClean="0"/>
          </a:p>
          <a:p>
            <a:endParaRPr lang="en-US" sz="2800" dirty="0"/>
          </a:p>
          <a:p>
            <a:r>
              <a:rPr lang="en-US" sz="2800" dirty="0"/>
              <a:t>Deliverables</a:t>
            </a:r>
          </a:p>
          <a:p>
            <a:pPr marL="457200" indent="-457200">
              <a:buFont typeface="Arial" panose="020B0604020202020204" pitchFamily="34" charset="0"/>
              <a:buChar char="•"/>
            </a:pPr>
            <a:r>
              <a:rPr lang="en-US" sz="2800" dirty="0" smtClean="0"/>
              <a:t>Time-series </a:t>
            </a:r>
            <a:r>
              <a:rPr lang="en-US" sz="2800" dirty="0"/>
              <a:t>forecasting framework of five models (Prophet, ARIMA, GARCH, CNN and RNN)</a:t>
            </a:r>
          </a:p>
          <a:p>
            <a:endParaRPr lang="en-US" sz="2800" dirty="0"/>
          </a:p>
        </p:txBody>
      </p:sp>
    </p:spTree>
    <p:extLst>
      <p:ext uri="{BB962C8B-B14F-4D97-AF65-F5344CB8AC3E}">
        <p14:creationId xmlns:p14="http://schemas.microsoft.com/office/powerpoint/2010/main" val="340333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sp>
        <p:nvSpPr>
          <p:cNvPr id="35" name="Rectangle 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Convolutional Neural </a:t>
            </a:r>
            <a:r>
              <a:rPr lang="en-US" sz="5400" kern="1200" dirty="0" smtClean="0">
                <a:solidFill>
                  <a:schemeClr val="tx1">
                    <a:lumMod val="85000"/>
                    <a:lumOff val="15000"/>
                  </a:schemeClr>
                </a:solidFill>
                <a:latin typeface="+mj-lt"/>
                <a:ea typeface="+mj-ea"/>
                <a:cs typeface="+mj-cs"/>
              </a:rPr>
              <a:t>Networks (CNN)</a:t>
            </a:r>
            <a:endParaRPr lang="en-US" sz="5400" kern="1200" dirty="0">
              <a:solidFill>
                <a:schemeClr val="tx1">
                  <a:lumMod val="85000"/>
                  <a:lumOff val="15000"/>
                </a:schemeClr>
              </a:solidFill>
              <a:latin typeface="+mj-lt"/>
              <a:ea typeface="+mj-ea"/>
              <a:cs typeface="+mj-cs"/>
            </a:endParaRPr>
          </a:p>
        </p:txBody>
      </p:sp>
      <p:sp>
        <p:nvSpPr>
          <p:cNvPr id="3" name="Slide Number Placeholder 2"/>
          <p:cNvSpPr>
            <a:spLocks noGrp="1"/>
          </p:cNvSpPr>
          <p:nvPr>
            <p:ph type="sldNum" sz="quarter" idx="12"/>
          </p:nvPr>
        </p:nvSpPr>
        <p:spPr/>
        <p:txBody>
          <a:bodyPr/>
          <a:lstStyle/>
          <a:p>
            <a:fld id="{71E4830E-B8E5-A849-B299-C150F95FFD18}" type="slidenum">
              <a:rPr lang="en-US" smtClean="0"/>
              <a:t>30</a:t>
            </a:fld>
            <a:endParaRPr lang="en-US"/>
          </a:p>
        </p:txBody>
      </p:sp>
    </p:spTree>
    <p:extLst>
      <p:ext uri="{BB962C8B-B14F-4D97-AF65-F5344CB8AC3E}">
        <p14:creationId xmlns:p14="http://schemas.microsoft.com/office/powerpoint/2010/main" val="2424626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42" y="322859"/>
            <a:ext cx="11674998" cy="1325563"/>
          </a:xfrm>
          <a:solidFill>
            <a:schemeClr val="bg2"/>
          </a:solidFill>
        </p:spPr>
        <p:txBody>
          <a:bodyPr>
            <a:normAutofit/>
          </a:bodyPr>
          <a:lstStyle/>
          <a:p>
            <a:pPr algn="ctr"/>
            <a:r>
              <a:rPr lang="en-US" sz="4000" dirty="0" smtClean="0"/>
              <a:t>CNN - Overview</a:t>
            </a:r>
            <a:endParaRPr lang="en-US" sz="4000"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464" r="40387"/>
          <a:stretch/>
        </p:blipFill>
        <p:spPr>
          <a:xfrm>
            <a:off x="246067" y="2584294"/>
            <a:ext cx="2636633" cy="2841626"/>
          </a:xfrm>
        </p:spPr>
      </p:pic>
      <p:grpSp>
        <p:nvGrpSpPr>
          <p:cNvPr id="93" name="Group 92"/>
          <p:cNvGrpSpPr/>
          <p:nvPr/>
        </p:nvGrpSpPr>
        <p:grpSpPr>
          <a:xfrm>
            <a:off x="3110955" y="2715893"/>
            <a:ext cx="2458661" cy="2449013"/>
            <a:chOff x="3072451" y="2661457"/>
            <a:chExt cx="2458661" cy="2449013"/>
          </a:xfrm>
        </p:grpSpPr>
        <p:sp>
          <p:nvSpPr>
            <p:cNvPr id="58" name="Rectangle 57"/>
            <p:cNvSpPr/>
            <p:nvPr/>
          </p:nvSpPr>
          <p:spPr>
            <a:xfrm>
              <a:off x="3072451" y="2661457"/>
              <a:ext cx="1692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224851" y="2813857"/>
              <a:ext cx="1692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Rectangle 60"/>
            <p:cNvSpPr/>
            <p:nvPr/>
          </p:nvSpPr>
          <p:spPr>
            <a:xfrm>
              <a:off x="3377251" y="2966257"/>
              <a:ext cx="1692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3534312" y="3113670"/>
              <a:ext cx="1692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86712" y="3266070"/>
              <a:ext cx="1692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p:cNvSpPr/>
            <p:nvPr/>
          </p:nvSpPr>
          <p:spPr>
            <a:xfrm>
              <a:off x="3839112" y="3418470"/>
              <a:ext cx="1692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3" name="Group 42"/>
          <p:cNvGrpSpPr/>
          <p:nvPr/>
        </p:nvGrpSpPr>
        <p:grpSpPr>
          <a:xfrm>
            <a:off x="5768076" y="2715893"/>
            <a:ext cx="1604942" cy="2449013"/>
            <a:chOff x="5726769" y="2061382"/>
            <a:chExt cx="1604942" cy="2449013"/>
          </a:xfrm>
        </p:grpSpPr>
        <p:grpSp>
          <p:nvGrpSpPr>
            <p:cNvPr id="62" name="Group 61"/>
            <p:cNvGrpSpPr/>
            <p:nvPr/>
          </p:nvGrpSpPr>
          <p:grpSpPr>
            <a:xfrm>
              <a:off x="5726769" y="2061382"/>
              <a:ext cx="1168800" cy="1996800"/>
              <a:chOff x="6162911" y="2513595"/>
              <a:chExt cx="1168800" cy="1996800"/>
            </a:xfrm>
          </p:grpSpPr>
          <p:sp>
            <p:nvSpPr>
              <p:cNvPr id="66" name="Rectangle 65"/>
              <p:cNvSpPr/>
              <p:nvPr/>
            </p:nvSpPr>
            <p:spPr>
              <a:xfrm>
                <a:off x="6162911" y="2513595"/>
                <a:ext cx="864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315311" y="2665995"/>
                <a:ext cx="864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Rectangle 67"/>
              <p:cNvSpPr/>
              <p:nvPr/>
            </p:nvSpPr>
            <p:spPr>
              <a:xfrm>
                <a:off x="6467711" y="2818395"/>
                <a:ext cx="864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6" name="Group 15"/>
            <p:cNvGrpSpPr/>
            <p:nvPr/>
          </p:nvGrpSpPr>
          <p:grpSpPr>
            <a:xfrm>
              <a:off x="6162911" y="2513595"/>
              <a:ext cx="1168800" cy="1996800"/>
              <a:chOff x="6162911" y="2513595"/>
              <a:chExt cx="1168800" cy="1996800"/>
            </a:xfrm>
          </p:grpSpPr>
          <p:sp>
            <p:nvSpPr>
              <p:cNvPr id="29" name="Rectangle 28"/>
              <p:cNvSpPr/>
              <p:nvPr/>
            </p:nvSpPr>
            <p:spPr>
              <a:xfrm>
                <a:off x="6162911" y="2513595"/>
                <a:ext cx="864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315311" y="2665995"/>
                <a:ext cx="864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p:cNvSpPr/>
              <p:nvPr/>
            </p:nvSpPr>
            <p:spPr>
              <a:xfrm>
                <a:off x="6467711" y="2818395"/>
                <a:ext cx="864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grpSp>
        <p:nvGrpSpPr>
          <p:cNvPr id="46" name="Group 45"/>
          <p:cNvGrpSpPr/>
          <p:nvPr/>
        </p:nvGrpSpPr>
        <p:grpSpPr>
          <a:xfrm>
            <a:off x="7571478" y="2715893"/>
            <a:ext cx="1489890" cy="2449013"/>
            <a:chOff x="7581219" y="2061382"/>
            <a:chExt cx="1489890" cy="2449013"/>
          </a:xfrm>
        </p:grpSpPr>
        <p:grpSp>
          <p:nvGrpSpPr>
            <p:cNvPr id="69" name="Group 68"/>
            <p:cNvGrpSpPr/>
            <p:nvPr/>
          </p:nvGrpSpPr>
          <p:grpSpPr>
            <a:xfrm>
              <a:off x="7581219" y="2061382"/>
              <a:ext cx="1024800" cy="1996800"/>
              <a:chOff x="7731734" y="2513595"/>
              <a:chExt cx="1024800" cy="1996800"/>
            </a:xfrm>
          </p:grpSpPr>
          <p:sp>
            <p:nvSpPr>
              <p:cNvPr id="70" name="Rectangle 69"/>
              <p:cNvSpPr/>
              <p:nvPr/>
            </p:nvSpPr>
            <p:spPr>
              <a:xfrm>
                <a:off x="7731734" y="2513595"/>
                <a:ext cx="720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865473" y="2651675"/>
                <a:ext cx="720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2" name="Rectangle 71"/>
              <p:cNvSpPr/>
              <p:nvPr/>
            </p:nvSpPr>
            <p:spPr>
              <a:xfrm>
                <a:off x="8036534" y="2818395"/>
                <a:ext cx="720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5" name="Group 14"/>
            <p:cNvGrpSpPr/>
            <p:nvPr/>
          </p:nvGrpSpPr>
          <p:grpSpPr>
            <a:xfrm>
              <a:off x="8046309" y="2513595"/>
              <a:ext cx="1024800" cy="1996800"/>
              <a:chOff x="7731734" y="2513595"/>
              <a:chExt cx="1024800" cy="1996800"/>
            </a:xfrm>
          </p:grpSpPr>
          <p:sp>
            <p:nvSpPr>
              <p:cNvPr id="37" name="Rectangle 36"/>
              <p:cNvSpPr/>
              <p:nvPr/>
            </p:nvSpPr>
            <p:spPr>
              <a:xfrm>
                <a:off x="7731734" y="2513595"/>
                <a:ext cx="720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865473" y="2651675"/>
                <a:ext cx="720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p:cNvSpPr/>
              <p:nvPr/>
            </p:nvSpPr>
            <p:spPr>
              <a:xfrm>
                <a:off x="8036534" y="2818395"/>
                <a:ext cx="720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0" name="Cube 39"/>
          <p:cNvSpPr/>
          <p:nvPr/>
        </p:nvSpPr>
        <p:spPr>
          <a:xfrm rot="5400000" flipH="1" flipV="1">
            <a:off x="9874425" y="3400951"/>
            <a:ext cx="2460796" cy="1090681"/>
          </a:xfrm>
          <a:prstGeom prst="cube">
            <a:avLst>
              <a:gd name="adj" fmla="val 633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9259828" y="2715893"/>
            <a:ext cx="1101196" cy="2449013"/>
            <a:chOff x="9144500" y="2213782"/>
            <a:chExt cx="1101196" cy="2449013"/>
          </a:xfrm>
        </p:grpSpPr>
        <p:grpSp>
          <p:nvGrpSpPr>
            <p:cNvPr id="17" name="Group 16"/>
            <p:cNvGrpSpPr/>
            <p:nvPr/>
          </p:nvGrpSpPr>
          <p:grpSpPr>
            <a:xfrm>
              <a:off x="9144500" y="2213782"/>
              <a:ext cx="664800" cy="1996800"/>
              <a:chOff x="9202451" y="2513595"/>
              <a:chExt cx="664800" cy="1996800"/>
            </a:xfrm>
          </p:grpSpPr>
          <p:sp>
            <p:nvSpPr>
              <p:cNvPr id="42" name="Rectangle 41"/>
              <p:cNvSpPr/>
              <p:nvPr/>
            </p:nvSpPr>
            <p:spPr>
              <a:xfrm>
                <a:off x="9202451" y="2513595"/>
                <a:ext cx="360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354851" y="2665995"/>
                <a:ext cx="360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Rectangle 44"/>
              <p:cNvSpPr/>
              <p:nvPr/>
            </p:nvSpPr>
            <p:spPr>
              <a:xfrm>
                <a:off x="9507251" y="2818395"/>
                <a:ext cx="360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4" name="Group 73"/>
            <p:cNvGrpSpPr/>
            <p:nvPr/>
          </p:nvGrpSpPr>
          <p:grpSpPr>
            <a:xfrm>
              <a:off x="9580896" y="2665995"/>
              <a:ext cx="664800" cy="1996800"/>
              <a:chOff x="9202451" y="2513595"/>
              <a:chExt cx="664800" cy="1996800"/>
            </a:xfrm>
          </p:grpSpPr>
          <p:sp>
            <p:nvSpPr>
              <p:cNvPr id="76" name="Rectangle 75"/>
              <p:cNvSpPr/>
              <p:nvPr/>
            </p:nvSpPr>
            <p:spPr>
              <a:xfrm>
                <a:off x="9202451" y="2513595"/>
                <a:ext cx="360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354851" y="2665995"/>
                <a:ext cx="360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ectangle 77"/>
              <p:cNvSpPr/>
              <p:nvPr/>
            </p:nvSpPr>
            <p:spPr>
              <a:xfrm>
                <a:off x="9507251" y="2818395"/>
                <a:ext cx="360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56" name="TextBox 55"/>
          <p:cNvSpPr txBox="1"/>
          <p:nvPr/>
        </p:nvSpPr>
        <p:spPr>
          <a:xfrm>
            <a:off x="3642357" y="5501271"/>
            <a:ext cx="1927259" cy="646331"/>
          </a:xfrm>
          <a:prstGeom prst="rect">
            <a:avLst/>
          </a:prstGeom>
          <a:noFill/>
        </p:spPr>
        <p:txBody>
          <a:bodyPr wrap="none" rtlCol="0">
            <a:spAutoFit/>
          </a:bodyPr>
          <a:lstStyle/>
          <a:p>
            <a:r>
              <a:rPr lang="en-US" dirty="0" smtClean="0"/>
              <a:t>Convolution </a:t>
            </a:r>
            <a:r>
              <a:rPr lang="en-US" smtClean="0"/>
              <a:t>Layer </a:t>
            </a:r>
          </a:p>
          <a:p>
            <a:pPr algn="ctr"/>
            <a:r>
              <a:rPr lang="en-US" dirty="0" smtClean="0"/>
              <a:t>1</a:t>
            </a:r>
          </a:p>
        </p:txBody>
      </p:sp>
      <p:sp>
        <p:nvSpPr>
          <p:cNvPr id="79" name="TextBox 78"/>
          <p:cNvSpPr txBox="1"/>
          <p:nvPr/>
        </p:nvSpPr>
        <p:spPr>
          <a:xfrm>
            <a:off x="874572" y="5474128"/>
            <a:ext cx="1866217" cy="369332"/>
          </a:xfrm>
          <a:prstGeom prst="rect">
            <a:avLst/>
          </a:prstGeom>
          <a:noFill/>
        </p:spPr>
        <p:txBody>
          <a:bodyPr wrap="none" rtlCol="0">
            <a:spAutoFit/>
          </a:bodyPr>
          <a:lstStyle/>
          <a:p>
            <a:r>
              <a:rPr lang="en-US" dirty="0" smtClean="0"/>
              <a:t>Data : Time Series</a:t>
            </a:r>
          </a:p>
        </p:txBody>
      </p:sp>
      <p:sp>
        <p:nvSpPr>
          <p:cNvPr id="80" name="TextBox 79"/>
          <p:cNvSpPr txBox="1"/>
          <p:nvPr/>
        </p:nvSpPr>
        <p:spPr>
          <a:xfrm>
            <a:off x="9384652" y="5474128"/>
            <a:ext cx="1433085" cy="646331"/>
          </a:xfrm>
          <a:prstGeom prst="rect">
            <a:avLst/>
          </a:prstGeom>
          <a:noFill/>
        </p:spPr>
        <p:txBody>
          <a:bodyPr wrap="none" rtlCol="0">
            <a:spAutoFit/>
          </a:bodyPr>
          <a:lstStyle/>
          <a:p>
            <a:r>
              <a:rPr lang="en-US" smtClean="0"/>
              <a:t>Pooling Layer</a:t>
            </a:r>
          </a:p>
          <a:p>
            <a:pPr algn="ctr"/>
            <a:r>
              <a:rPr lang="en-US" dirty="0" smtClean="0"/>
              <a:t> 2</a:t>
            </a:r>
          </a:p>
        </p:txBody>
      </p:sp>
      <p:sp>
        <p:nvSpPr>
          <p:cNvPr id="81" name="TextBox 80"/>
          <p:cNvSpPr txBox="1"/>
          <p:nvPr/>
        </p:nvSpPr>
        <p:spPr>
          <a:xfrm>
            <a:off x="7659526" y="5474128"/>
            <a:ext cx="1927259" cy="646331"/>
          </a:xfrm>
          <a:prstGeom prst="rect">
            <a:avLst/>
          </a:prstGeom>
          <a:noFill/>
        </p:spPr>
        <p:txBody>
          <a:bodyPr wrap="none" rtlCol="0">
            <a:spAutoFit/>
          </a:bodyPr>
          <a:lstStyle/>
          <a:p>
            <a:r>
              <a:rPr lang="en-US" dirty="0" smtClean="0"/>
              <a:t>Convolution Layer </a:t>
            </a:r>
          </a:p>
          <a:p>
            <a:pPr algn="ctr"/>
            <a:r>
              <a:rPr lang="en-US" dirty="0" smtClean="0"/>
              <a:t>2</a:t>
            </a:r>
          </a:p>
        </p:txBody>
      </p:sp>
      <p:sp>
        <p:nvSpPr>
          <p:cNvPr id="82" name="TextBox 81"/>
          <p:cNvSpPr txBox="1"/>
          <p:nvPr/>
        </p:nvSpPr>
        <p:spPr>
          <a:xfrm>
            <a:off x="6037170" y="5477388"/>
            <a:ext cx="1485984" cy="646331"/>
          </a:xfrm>
          <a:prstGeom prst="rect">
            <a:avLst/>
          </a:prstGeom>
          <a:noFill/>
        </p:spPr>
        <p:txBody>
          <a:bodyPr wrap="none" rtlCol="0">
            <a:spAutoFit/>
          </a:bodyPr>
          <a:lstStyle/>
          <a:p>
            <a:r>
              <a:rPr lang="en-US" dirty="0" smtClean="0"/>
              <a:t>Pooling Layer </a:t>
            </a:r>
          </a:p>
          <a:p>
            <a:pPr algn="ctr"/>
            <a:r>
              <a:rPr lang="en-US" dirty="0" smtClean="0"/>
              <a:t>1</a:t>
            </a:r>
          </a:p>
        </p:txBody>
      </p:sp>
      <p:sp>
        <p:nvSpPr>
          <p:cNvPr id="83" name="TextBox 82"/>
          <p:cNvSpPr txBox="1"/>
          <p:nvPr/>
        </p:nvSpPr>
        <p:spPr>
          <a:xfrm>
            <a:off x="10752023" y="5474128"/>
            <a:ext cx="1198661" cy="646331"/>
          </a:xfrm>
          <a:prstGeom prst="rect">
            <a:avLst/>
          </a:prstGeom>
          <a:noFill/>
        </p:spPr>
        <p:txBody>
          <a:bodyPr wrap="none" rtlCol="0">
            <a:spAutoFit/>
          </a:bodyPr>
          <a:lstStyle/>
          <a:p>
            <a:pPr algn="ctr"/>
            <a:r>
              <a:rPr lang="en-US" dirty="0" smtClean="0"/>
              <a:t>Fully</a:t>
            </a:r>
          </a:p>
          <a:p>
            <a:pPr algn="ctr"/>
            <a:r>
              <a:rPr lang="en-US" dirty="0" smtClean="0"/>
              <a:t>Connected</a:t>
            </a:r>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90019" r="5473"/>
          <a:stretch/>
        </p:blipFill>
        <p:spPr>
          <a:xfrm>
            <a:off x="2855954" y="2593293"/>
            <a:ext cx="211708" cy="2841626"/>
          </a:xfrm>
          <a:prstGeom prst="rect">
            <a:avLst/>
          </a:prstGeom>
        </p:spPr>
      </p:pic>
      <p:cxnSp>
        <p:nvCxnSpPr>
          <p:cNvPr id="18" name="Straight Connector 17"/>
          <p:cNvCxnSpPr/>
          <p:nvPr/>
        </p:nvCxnSpPr>
        <p:spPr>
          <a:xfrm>
            <a:off x="936754"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82988"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29222"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375456"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21690"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67924"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814158"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960392"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106626"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252860"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399094"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545328"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691562"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90520" y="2944408"/>
            <a:ext cx="1748" cy="21756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677373" y="2938798"/>
            <a:ext cx="3465952" cy="2217614"/>
            <a:chOff x="677373" y="2938798"/>
            <a:chExt cx="3465952" cy="2217614"/>
          </a:xfrm>
        </p:grpSpPr>
        <p:sp>
          <p:nvSpPr>
            <p:cNvPr id="13" name="Rectangle 12"/>
            <p:cNvSpPr/>
            <p:nvPr/>
          </p:nvSpPr>
          <p:spPr>
            <a:xfrm>
              <a:off x="677373" y="2939421"/>
              <a:ext cx="448299" cy="2175656"/>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1124467" y="2942446"/>
              <a:ext cx="3010376" cy="541842"/>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a:xfrm>
              <a:off x="677373" y="2938798"/>
              <a:ext cx="3210716" cy="546948"/>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a:xfrm>
              <a:off x="1124467" y="5113620"/>
              <a:ext cx="3018858" cy="41052"/>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65" name="Straight Connector 64"/>
            <p:cNvCxnSpPr/>
            <p:nvPr/>
          </p:nvCxnSpPr>
          <p:spPr>
            <a:xfrm>
              <a:off x="677444" y="5119292"/>
              <a:ext cx="3199475" cy="37120"/>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sp>
          <p:nvSpPr>
            <p:cNvPr id="73" name="Rectangle 72"/>
            <p:cNvSpPr/>
            <p:nvPr/>
          </p:nvSpPr>
          <p:spPr>
            <a:xfrm>
              <a:off x="3880839" y="3479974"/>
              <a:ext cx="253141"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95" name="Rectangle 94"/>
          <p:cNvSpPr/>
          <p:nvPr/>
        </p:nvSpPr>
        <p:spPr>
          <a:xfrm>
            <a:off x="240804" y="2276389"/>
            <a:ext cx="11670636" cy="44450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p:cNvGrpSpPr/>
          <p:nvPr/>
        </p:nvGrpSpPr>
        <p:grpSpPr>
          <a:xfrm>
            <a:off x="4639348" y="3472906"/>
            <a:ext cx="2546092" cy="1704982"/>
            <a:chOff x="4639348" y="2915348"/>
            <a:chExt cx="2546092" cy="1704982"/>
          </a:xfrm>
        </p:grpSpPr>
        <p:sp>
          <p:nvSpPr>
            <p:cNvPr id="96" name="Rectangle 95"/>
            <p:cNvSpPr/>
            <p:nvPr/>
          </p:nvSpPr>
          <p:spPr>
            <a:xfrm>
              <a:off x="4639348" y="2931779"/>
              <a:ext cx="486145"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97" name="Straight Connector 96"/>
            <p:cNvCxnSpPr/>
            <p:nvPr/>
          </p:nvCxnSpPr>
          <p:spPr>
            <a:xfrm flipH="1">
              <a:off x="4882420" y="2943050"/>
              <a:ext cx="999" cy="16760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6935953" y="2931778"/>
              <a:ext cx="238977"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103" name="Straight Connector 102"/>
            <p:cNvCxnSpPr/>
            <p:nvPr/>
          </p:nvCxnSpPr>
          <p:spPr>
            <a:xfrm flipV="1">
              <a:off x="4639348" y="2915348"/>
              <a:ext cx="2296605" cy="110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4643051" y="4609310"/>
              <a:ext cx="2296605" cy="110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5130772" y="2928330"/>
              <a:ext cx="2050602" cy="110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5134838" y="4597114"/>
              <a:ext cx="2050602" cy="110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22" name="Straight Connector 121"/>
          <p:cNvCxnSpPr/>
          <p:nvPr/>
        </p:nvCxnSpPr>
        <p:spPr>
          <a:xfrm>
            <a:off x="10479352" y="5134146"/>
            <a:ext cx="545341"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71E4830E-B8E5-A849-B299-C150F95FFD18}" type="slidenum">
              <a:rPr lang="en-US" smtClean="0"/>
              <a:t>31</a:t>
            </a:fld>
            <a:endParaRPr lang="en-US"/>
          </a:p>
        </p:txBody>
      </p:sp>
      <p:grpSp>
        <p:nvGrpSpPr>
          <p:cNvPr id="8" name="Group 7"/>
          <p:cNvGrpSpPr/>
          <p:nvPr/>
        </p:nvGrpSpPr>
        <p:grpSpPr>
          <a:xfrm>
            <a:off x="3923400" y="6119235"/>
            <a:ext cx="4345200" cy="370556"/>
            <a:chOff x="4545107" y="6119235"/>
            <a:chExt cx="4345200" cy="370556"/>
          </a:xfrm>
        </p:grpSpPr>
        <p:cxnSp>
          <p:nvCxnSpPr>
            <p:cNvPr id="6" name="Straight Arrow Connector 5"/>
            <p:cNvCxnSpPr/>
            <p:nvPr/>
          </p:nvCxnSpPr>
          <p:spPr>
            <a:xfrm>
              <a:off x="4545107" y="6489791"/>
              <a:ext cx="4345200" cy="0"/>
            </a:xfrm>
            <a:prstGeom prst="straightConnector1">
              <a:avLst/>
            </a:prstGeom>
            <a:ln w="114300">
              <a:solidFill>
                <a:schemeClr val="bg1">
                  <a:lumMod val="50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3" name="TextBox 2"/>
            <p:cNvSpPr txBox="1"/>
            <p:nvPr/>
          </p:nvSpPr>
          <p:spPr>
            <a:xfrm>
              <a:off x="4605986" y="6119235"/>
              <a:ext cx="4064574" cy="369332"/>
            </a:xfrm>
            <a:prstGeom prst="rect">
              <a:avLst/>
            </a:prstGeom>
            <a:noFill/>
          </p:spPr>
          <p:txBody>
            <a:bodyPr wrap="none" rtlCol="0">
              <a:spAutoFit/>
            </a:bodyPr>
            <a:lstStyle/>
            <a:p>
              <a:r>
                <a:rPr lang="en-US" dirty="0" smtClean="0"/>
                <a:t>Data forwarding through different </a:t>
              </a:r>
              <a:r>
                <a:rPr lang="en-US" dirty="0"/>
                <a:t>l</a:t>
              </a:r>
              <a:r>
                <a:rPr lang="en-US" dirty="0" smtClean="0"/>
                <a:t>ayers</a:t>
              </a:r>
              <a:endParaRPr lang="en-US" dirty="0"/>
            </a:p>
          </p:txBody>
        </p:sp>
      </p:grpSp>
    </p:spTree>
    <p:extLst>
      <p:ext uri="{BB962C8B-B14F-4D97-AF65-F5344CB8AC3E}">
        <p14:creationId xmlns:p14="http://schemas.microsoft.com/office/powerpoint/2010/main" val="1654503635"/>
      </p:ext>
    </p:extLst>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9091" t="12200" r="45108" b="24597"/>
          <a:stretch/>
        </p:blipFill>
        <p:spPr>
          <a:xfrm>
            <a:off x="3583916" y="3985141"/>
            <a:ext cx="1879011" cy="1895587"/>
          </a:xfrm>
          <a:prstGeom prst="rect">
            <a:avLst/>
          </a:prstGeom>
        </p:spPr>
      </p:pic>
      <p:sp>
        <p:nvSpPr>
          <p:cNvPr id="3" name="Content Placeholder 2"/>
          <p:cNvSpPr>
            <a:spLocks noGrp="1"/>
          </p:cNvSpPr>
          <p:nvPr>
            <p:ph idx="1"/>
          </p:nvPr>
        </p:nvSpPr>
        <p:spPr>
          <a:xfrm>
            <a:off x="838200" y="1825625"/>
            <a:ext cx="6477000" cy="2295988"/>
          </a:xfrm>
        </p:spPr>
        <p:txBody>
          <a:bodyPr>
            <a:normAutofit/>
          </a:bodyPr>
          <a:lstStyle/>
          <a:p>
            <a:r>
              <a:rPr lang="en-US" dirty="0" smtClean="0"/>
              <a:t>Convolution </a:t>
            </a:r>
            <a:r>
              <a:rPr lang="en-US" dirty="0"/>
              <a:t>Layer</a:t>
            </a:r>
          </a:p>
          <a:p>
            <a:r>
              <a:rPr lang="en-US" dirty="0" smtClean="0"/>
              <a:t>Output </a:t>
            </a:r>
            <a:r>
              <a:rPr lang="mr-IN" dirty="0" smtClean="0"/>
              <a:t>–</a:t>
            </a:r>
            <a:r>
              <a:rPr lang="en-US" dirty="0" smtClean="0"/>
              <a:t> Convolved Feature</a:t>
            </a:r>
          </a:p>
          <a:p>
            <a:r>
              <a:rPr lang="en-US" dirty="0" smtClean="0"/>
              <a:t>Extracts essential information from the inputs</a:t>
            </a: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2501" y="3754151"/>
            <a:ext cx="1476005" cy="1624846"/>
          </a:xfrm>
          <a:prstGeom prst="rect">
            <a:avLst/>
          </a:prstGeom>
        </p:spPr>
      </p:pic>
      <p:grpSp>
        <p:nvGrpSpPr>
          <p:cNvPr id="35" name="Group 34"/>
          <p:cNvGrpSpPr/>
          <p:nvPr/>
        </p:nvGrpSpPr>
        <p:grpSpPr>
          <a:xfrm>
            <a:off x="1278973" y="3937882"/>
            <a:ext cx="2035420" cy="2176039"/>
            <a:chOff x="1278973" y="3937882"/>
            <a:chExt cx="2035420" cy="2176039"/>
          </a:xfrm>
        </p:grpSpPr>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78973" y="3937882"/>
              <a:ext cx="1476005" cy="1624846"/>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65445" y="4121613"/>
              <a:ext cx="1476005" cy="1624846"/>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51917" y="4305344"/>
              <a:ext cx="1476005" cy="1624846"/>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38388" y="4489075"/>
              <a:ext cx="1476005" cy="1624846"/>
            </a:xfrm>
            <a:prstGeom prst="rect">
              <a:avLst/>
            </a:prstGeom>
          </p:spPr>
        </p:pic>
      </p:grpSp>
      <p:sp>
        <p:nvSpPr>
          <p:cNvPr id="17" name="Title 1"/>
          <p:cNvSpPr>
            <a:spLocks noGrp="1"/>
          </p:cNvSpPr>
          <p:nvPr>
            <p:ph type="title"/>
          </p:nvPr>
        </p:nvSpPr>
        <p:spPr>
          <a:xfrm>
            <a:off x="236442" y="322859"/>
            <a:ext cx="11674998" cy="1325563"/>
          </a:xfrm>
          <a:solidFill>
            <a:schemeClr val="bg2"/>
          </a:solidFill>
        </p:spPr>
        <p:txBody>
          <a:bodyPr>
            <a:normAutofit/>
          </a:bodyPr>
          <a:lstStyle/>
          <a:p>
            <a:pPr algn="ctr"/>
            <a:r>
              <a:rPr lang="en-US" sz="4000" dirty="0" smtClean="0"/>
              <a:t>CNN - Technical Aspect</a:t>
            </a:r>
            <a:endParaRPr lang="en-US" sz="4000"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4138" y="2519673"/>
            <a:ext cx="3204615" cy="2050954"/>
          </a:xfrm>
          <a:prstGeom prst="rect">
            <a:avLst/>
          </a:prstGeom>
        </p:spPr>
      </p:pic>
      <p:pic>
        <p:nvPicPr>
          <p:cNvPr id="12" name="Picture 11"/>
          <p:cNvPicPr>
            <a:picLocks/>
          </p:cNvPicPr>
          <p:nvPr/>
        </p:nvPicPr>
        <p:blipFill>
          <a:blip r:embed="rId7">
            <a:extLst>
              <a:ext uri="{28A0092B-C50C-407E-A947-70E740481C1C}">
                <a14:useLocalDpi xmlns:a14="http://schemas.microsoft.com/office/drawing/2010/main" val="0"/>
              </a:ext>
            </a:extLst>
          </a:blip>
          <a:stretch>
            <a:fillRect/>
          </a:stretch>
        </p:blipFill>
        <p:spPr>
          <a:xfrm>
            <a:off x="8152212" y="2527495"/>
            <a:ext cx="3205625" cy="2048470"/>
          </a:xfrm>
          <a:prstGeom prst="rect">
            <a:avLst/>
          </a:prstGeom>
        </p:spPr>
      </p:pic>
      <p:pic>
        <p:nvPicPr>
          <p:cNvPr id="13" name="Picture 12"/>
          <p:cNvPicPr>
            <a:picLocks/>
          </p:cNvPicPr>
          <p:nvPr/>
        </p:nvPicPr>
        <p:blipFill>
          <a:blip r:embed="rId8">
            <a:extLst>
              <a:ext uri="{28A0092B-C50C-407E-A947-70E740481C1C}">
                <a14:useLocalDpi xmlns:a14="http://schemas.microsoft.com/office/drawing/2010/main" val="0"/>
              </a:ext>
            </a:extLst>
          </a:blip>
          <a:stretch>
            <a:fillRect/>
          </a:stretch>
        </p:blipFill>
        <p:spPr>
          <a:xfrm>
            <a:off x="8148175" y="2518104"/>
            <a:ext cx="3209662" cy="2048470"/>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284" y="3620489"/>
            <a:ext cx="4101916" cy="2994555"/>
          </a:xfrm>
          <a:prstGeom prst="rect">
            <a:avLst/>
          </a:prstGeom>
        </p:spPr>
      </p:pic>
      <p:sp>
        <p:nvSpPr>
          <p:cNvPr id="36" name="Slide Number Placeholder 35"/>
          <p:cNvSpPr>
            <a:spLocks noGrp="1"/>
          </p:cNvSpPr>
          <p:nvPr>
            <p:ph type="sldNum" sz="quarter" idx="12"/>
          </p:nvPr>
        </p:nvSpPr>
        <p:spPr/>
        <p:txBody>
          <a:bodyPr/>
          <a:lstStyle/>
          <a:p>
            <a:fld id="{71E4830E-B8E5-A849-B299-C150F95FFD18}" type="slidenum">
              <a:rPr lang="en-US" smtClean="0"/>
              <a:t>32</a:t>
            </a:fld>
            <a:endParaRPr lang="en-US"/>
          </a:p>
        </p:txBody>
      </p:sp>
    </p:spTree>
    <p:extLst>
      <p:ext uri="{BB962C8B-B14F-4D97-AF65-F5344CB8AC3E}">
        <p14:creationId xmlns:p14="http://schemas.microsoft.com/office/powerpoint/2010/main" val="299268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6442" y="322859"/>
            <a:ext cx="11674998" cy="1325563"/>
          </a:xfrm>
          <a:solidFill>
            <a:schemeClr val="bg2"/>
          </a:solidFill>
        </p:spPr>
        <p:txBody>
          <a:bodyPr>
            <a:normAutofit/>
          </a:bodyPr>
          <a:lstStyle/>
          <a:p>
            <a:pPr algn="ctr"/>
            <a:r>
              <a:rPr lang="en-US" sz="4000" dirty="0" smtClean="0"/>
              <a:t>General CNN Architecture</a:t>
            </a:r>
            <a:endParaRPr lang="en-US" sz="4000"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464" r="40387"/>
          <a:stretch/>
        </p:blipFill>
        <p:spPr>
          <a:xfrm>
            <a:off x="2907987" y="2645254"/>
            <a:ext cx="2636633" cy="2841626"/>
          </a:xfrm>
        </p:spPr>
      </p:pic>
      <p:grpSp>
        <p:nvGrpSpPr>
          <p:cNvPr id="93" name="Group 92"/>
          <p:cNvGrpSpPr/>
          <p:nvPr/>
        </p:nvGrpSpPr>
        <p:grpSpPr>
          <a:xfrm>
            <a:off x="7317889" y="2764614"/>
            <a:ext cx="2458661" cy="2449013"/>
            <a:chOff x="3072451" y="2661457"/>
            <a:chExt cx="2458661" cy="2449013"/>
          </a:xfrm>
        </p:grpSpPr>
        <p:sp>
          <p:nvSpPr>
            <p:cNvPr id="58" name="Rectangle 57"/>
            <p:cNvSpPr/>
            <p:nvPr/>
          </p:nvSpPr>
          <p:spPr>
            <a:xfrm>
              <a:off x="3072451" y="2661457"/>
              <a:ext cx="1692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224851" y="2813857"/>
              <a:ext cx="1692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Rectangle 60"/>
            <p:cNvSpPr/>
            <p:nvPr/>
          </p:nvSpPr>
          <p:spPr>
            <a:xfrm>
              <a:off x="3377251" y="2966257"/>
              <a:ext cx="1692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3534312" y="3113670"/>
              <a:ext cx="1692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86712" y="3266070"/>
              <a:ext cx="1692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p:cNvSpPr/>
            <p:nvPr/>
          </p:nvSpPr>
          <p:spPr>
            <a:xfrm>
              <a:off x="3839112" y="3418470"/>
              <a:ext cx="1692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56" name="TextBox 55"/>
          <p:cNvSpPr txBox="1"/>
          <p:nvPr/>
        </p:nvSpPr>
        <p:spPr>
          <a:xfrm>
            <a:off x="6271948" y="5535088"/>
            <a:ext cx="1490152" cy="369332"/>
          </a:xfrm>
          <a:prstGeom prst="rect">
            <a:avLst/>
          </a:prstGeom>
          <a:noFill/>
        </p:spPr>
        <p:txBody>
          <a:bodyPr wrap="none" rtlCol="0">
            <a:spAutoFit/>
          </a:bodyPr>
          <a:lstStyle/>
          <a:p>
            <a:r>
              <a:rPr lang="en-US" dirty="0" smtClean="0"/>
              <a:t>Convolution 1</a:t>
            </a:r>
          </a:p>
        </p:txBody>
      </p:sp>
      <p:sp>
        <p:nvSpPr>
          <p:cNvPr id="79" name="TextBox 78"/>
          <p:cNvSpPr txBox="1"/>
          <p:nvPr/>
        </p:nvSpPr>
        <p:spPr>
          <a:xfrm>
            <a:off x="3170728" y="5535088"/>
            <a:ext cx="1866217" cy="369332"/>
          </a:xfrm>
          <a:prstGeom prst="rect">
            <a:avLst/>
          </a:prstGeom>
          <a:noFill/>
        </p:spPr>
        <p:txBody>
          <a:bodyPr wrap="none" rtlCol="0">
            <a:spAutoFit/>
          </a:bodyPr>
          <a:lstStyle/>
          <a:p>
            <a:r>
              <a:rPr lang="en-US" dirty="0" smtClean="0"/>
              <a:t>Data : Time Series</a:t>
            </a:r>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90019" r="5473"/>
          <a:stretch/>
        </p:blipFill>
        <p:spPr>
          <a:xfrm>
            <a:off x="5517874" y="2654253"/>
            <a:ext cx="211708" cy="2841626"/>
          </a:xfrm>
          <a:prstGeom prst="rect">
            <a:avLst/>
          </a:prstGeom>
        </p:spPr>
      </p:pic>
      <p:cxnSp>
        <p:nvCxnSpPr>
          <p:cNvPr id="18" name="Straight Connector 17"/>
          <p:cNvCxnSpPr/>
          <p:nvPr/>
        </p:nvCxnSpPr>
        <p:spPr>
          <a:xfrm>
            <a:off x="3598674"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67210"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891142"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037376"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83610"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329844"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76078"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622312"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68546"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914780"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061014"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207248"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353482"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452440" y="2994546"/>
            <a:ext cx="1748" cy="21756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3338768" y="2967972"/>
            <a:ext cx="4916983" cy="2256656"/>
            <a:chOff x="671403" y="2938798"/>
            <a:chExt cx="3306264" cy="2217614"/>
          </a:xfrm>
        </p:grpSpPr>
        <p:sp>
          <p:nvSpPr>
            <p:cNvPr id="13" name="Rectangle 12"/>
            <p:cNvSpPr/>
            <p:nvPr/>
          </p:nvSpPr>
          <p:spPr>
            <a:xfrm>
              <a:off x="671403" y="2939421"/>
              <a:ext cx="294092" cy="2175656"/>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a:endCxn id="73" idx="0"/>
            </p:cNvCxnSpPr>
            <p:nvPr/>
          </p:nvCxnSpPr>
          <p:spPr>
            <a:xfrm>
              <a:off x="971465" y="2938798"/>
              <a:ext cx="2957788" cy="541176"/>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a:xfrm>
              <a:off x="677373" y="2938798"/>
              <a:ext cx="3210716" cy="546948"/>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64" name="Straight Connector 63"/>
            <p:cNvCxnSpPr>
              <a:endCxn id="73" idx="2"/>
            </p:cNvCxnSpPr>
            <p:nvPr/>
          </p:nvCxnSpPr>
          <p:spPr>
            <a:xfrm>
              <a:off x="1124467" y="5113620"/>
              <a:ext cx="2804786" cy="39047"/>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65" name="Straight Connector 64"/>
            <p:cNvCxnSpPr/>
            <p:nvPr/>
          </p:nvCxnSpPr>
          <p:spPr>
            <a:xfrm>
              <a:off x="677444" y="5119292"/>
              <a:ext cx="3199475" cy="37120"/>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sp>
          <p:nvSpPr>
            <p:cNvPr id="73" name="Rectangle 72"/>
            <p:cNvSpPr/>
            <p:nvPr/>
          </p:nvSpPr>
          <p:spPr>
            <a:xfrm>
              <a:off x="3880839" y="3479974"/>
              <a:ext cx="96828"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95" name="Rectangle 94"/>
          <p:cNvSpPr/>
          <p:nvPr/>
        </p:nvSpPr>
        <p:spPr>
          <a:xfrm>
            <a:off x="240804" y="2276389"/>
            <a:ext cx="11670636" cy="384407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468521" y="2975312"/>
            <a:ext cx="4916983" cy="2256656"/>
            <a:chOff x="671403" y="2938798"/>
            <a:chExt cx="3306264" cy="2217614"/>
          </a:xfrm>
        </p:grpSpPr>
        <p:sp>
          <p:nvSpPr>
            <p:cNvPr id="66" name="Rectangle 65"/>
            <p:cNvSpPr/>
            <p:nvPr/>
          </p:nvSpPr>
          <p:spPr>
            <a:xfrm>
              <a:off x="671403" y="2939421"/>
              <a:ext cx="294092" cy="2175656"/>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971465" y="2938798"/>
              <a:ext cx="2957788" cy="541176"/>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68" name="Straight Connector 67"/>
            <p:cNvCxnSpPr/>
            <p:nvPr/>
          </p:nvCxnSpPr>
          <p:spPr>
            <a:xfrm>
              <a:off x="677373" y="2938798"/>
              <a:ext cx="3210716" cy="546948"/>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69" name="Straight Connector 68"/>
            <p:cNvCxnSpPr/>
            <p:nvPr/>
          </p:nvCxnSpPr>
          <p:spPr>
            <a:xfrm>
              <a:off x="1124467" y="5113620"/>
              <a:ext cx="2804786" cy="39047"/>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70" name="Straight Connector 69"/>
            <p:cNvCxnSpPr/>
            <p:nvPr/>
          </p:nvCxnSpPr>
          <p:spPr>
            <a:xfrm>
              <a:off x="677444" y="5119292"/>
              <a:ext cx="3199475" cy="37120"/>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sp>
          <p:nvSpPr>
            <p:cNvPr id="71" name="Rectangle 70"/>
            <p:cNvSpPr/>
            <p:nvPr/>
          </p:nvSpPr>
          <p:spPr>
            <a:xfrm>
              <a:off x="3880839" y="3479974"/>
              <a:ext cx="96828"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72" name="Group 71"/>
          <p:cNvGrpSpPr/>
          <p:nvPr/>
        </p:nvGrpSpPr>
        <p:grpSpPr>
          <a:xfrm>
            <a:off x="3612851" y="2968661"/>
            <a:ext cx="4916983" cy="2256656"/>
            <a:chOff x="671403" y="2938798"/>
            <a:chExt cx="3306264" cy="2217614"/>
          </a:xfrm>
        </p:grpSpPr>
        <p:sp>
          <p:nvSpPr>
            <p:cNvPr id="74" name="Rectangle 73"/>
            <p:cNvSpPr/>
            <p:nvPr/>
          </p:nvSpPr>
          <p:spPr>
            <a:xfrm>
              <a:off x="671403" y="2939421"/>
              <a:ext cx="294092" cy="2175656"/>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971465" y="2938798"/>
              <a:ext cx="2957788" cy="541176"/>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76" name="Straight Connector 75"/>
            <p:cNvCxnSpPr/>
            <p:nvPr/>
          </p:nvCxnSpPr>
          <p:spPr>
            <a:xfrm>
              <a:off x="677373" y="2938798"/>
              <a:ext cx="3210716" cy="546948"/>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77" name="Straight Connector 76"/>
            <p:cNvCxnSpPr/>
            <p:nvPr/>
          </p:nvCxnSpPr>
          <p:spPr>
            <a:xfrm>
              <a:off x="1124467" y="5113620"/>
              <a:ext cx="2804786" cy="39047"/>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cxnSp>
          <p:nvCxnSpPr>
            <p:cNvPr id="78" name="Straight Connector 77"/>
            <p:cNvCxnSpPr/>
            <p:nvPr/>
          </p:nvCxnSpPr>
          <p:spPr>
            <a:xfrm>
              <a:off x="677444" y="5119292"/>
              <a:ext cx="3199475" cy="37120"/>
            </a:xfrm>
            <a:prstGeom prst="line">
              <a:avLst/>
            </a:prstGeom>
            <a:ln w="12700">
              <a:solidFill>
                <a:schemeClr val="bg1">
                  <a:lumMod val="50000"/>
                </a:schemeClr>
              </a:solidFill>
              <a:prstDash val="lgDash"/>
            </a:ln>
          </p:spPr>
          <p:style>
            <a:lnRef idx="1">
              <a:schemeClr val="accent4"/>
            </a:lnRef>
            <a:fillRef idx="0">
              <a:schemeClr val="accent4"/>
            </a:fillRef>
            <a:effectRef idx="0">
              <a:schemeClr val="accent4"/>
            </a:effectRef>
            <a:fontRef idx="minor">
              <a:schemeClr val="tx1"/>
            </a:fontRef>
          </p:style>
        </p:cxnSp>
        <p:sp>
          <p:nvSpPr>
            <p:cNvPr id="80" name="Rectangle 79"/>
            <p:cNvSpPr/>
            <p:nvPr/>
          </p:nvSpPr>
          <p:spPr>
            <a:xfrm>
              <a:off x="3880839" y="3479974"/>
              <a:ext cx="96828"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7" name="Slide Number Placeholder 6"/>
          <p:cNvSpPr>
            <a:spLocks noGrp="1"/>
          </p:cNvSpPr>
          <p:nvPr>
            <p:ph type="sldNum" sz="quarter" idx="12"/>
          </p:nvPr>
        </p:nvSpPr>
        <p:spPr/>
        <p:txBody>
          <a:bodyPr/>
          <a:lstStyle/>
          <a:p>
            <a:fld id="{71E4830E-B8E5-A849-B299-C150F95FFD18}" type="slidenum">
              <a:rPr lang="en-US" smtClean="0"/>
              <a:t>33</a:t>
            </a:fld>
            <a:endParaRPr lang="en-US"/>
          </a:p>
        </p:txBody>
      </p:sp>
    </p:spTree>
    <p:extLst>
      <p:ext uri="{BB962C8B-B14F-4D97-AF65-F5344CB8AC3E}">
        <p14:creationId xmlns:p14="http://schemas.microsoft.com/office/powerpoint/2010/main" val="3970008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0"/>
                                        </p:tgtEl>
                                      </p:cBhvr>
                                    </p:animEffect>
                                    <p:set>
                                      <p:cBhvr>
                                        <p:cTn id="7" dur="1" fill="hold">
                                          <p:stCondLst>
                                            <p:cond delay="499"/>
                                          </p:stCondLst>
                                        </p:cTn>
                                        <p:tgtEl>
                                          <p:spTgt spid="120"/>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62"/>
                                        </p:tgtEl>
                                      </p:cBhvr>
                                    </p:animEffect>
                                    <p:set>
                                      <p:cBhvr>
                                        <p:cTn id="14" dur="1" fill="hold">
                                          <p:stCondLst>
                                            <p:cond delay="499"/>
                                          </p:stCondLst>
                                        </p:cTn>
                                        <p:tgtEl>
                                          <p:spTgt spid="6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2948"/>
          <a:stretch/>
        </p:blipFill>
        <p:spPr>
          <a:xfrm>
            <a:off x="5571461" y="3466467"/>
            <a:ext cx="4444169" cy="3277552"/>
          </a:xfrm>
          <a:prstGeom prst="rect">
            <a:avLst/>
          </a:prstGeom>
        </p:spPr>
      </p:pic>
      <p:sp>
        <p:nvSpPr>
          <p:cNvPr id="3" name="Content Placeholder 2"/>
          <p:cNvSpPr>
            <a:spLocks noGrp="1"/>
          </p:cNvSpPr>
          <p:nvPr>
            <p:ph idx="1"/>
          </p:nvPr>
        </p:nvSpPr>
        <p:spPr>
          <a:xfrm>
            <a:off x="838201" y="1825625"/>
            <a:ext cx="10515599" cy="1637297"/>
          </a:xfrm>
        </p:spPr>
        <p:txBody>
          <a:bodyPr/>
          <a:lstStyle/>
          <a:p>
            <a:r>
              <a:rPr lang="en-US" dirty="0" smtClean="0"/>
              <a:t>Pooling Layer  - Applied to the Convolved Feature</a:t>
            </a:r>
          </a:p>
          <a:p>
            <a:r>
              <a:rPr lang="en-US" dirty="0" smtClean="0"/>
              <a:t>To achieve translational invariance - Small Shifts</a:t>
            </a:r>
          </a:p>
          <a:p>
            <a:r>
              <a:rPr lang="en-US" dirty="0" smtClean="0"/>
              <a:t>Results are usually smaller than the input - Storage/Computation</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6734"/>
          <a:stretch/>
        </p:blipFill>
        <p:spPr>
          <a:xfrm>
            <a:off x="2201180" y="3462922"/>
            <a:ext cx="3370282" cy="3277552"/>
          </a:xfrm>
          <a:prstGeom prst="rect">
            <a:avLst/>
          </a:prstGeom>
        </p:spPr>
      </p:pic>
      <p:sp>
        <p:nvSpPr>
          <p:cNvPr id="8" name="Title 1"/>
          <p:cNvSpPr>
            <a:spLocks noGrp="1"/>
          </p:cNvSpPr>
          <p:nvPr>
            <p:ph type="title"/>
          </p:nvPr>
        </p:nvSpPr>
        <p:spPr>
          <a:xfrm>
            <a:off x="236442" y="322859"/>
            <a:ext cx="11674998" cy="1325563"/>
          </a:xfrm>
          <a:solidFill>
            <a:schemeClr val="bg2"/>
          </a:solidFill>
        </p:spPr>
        <p:txBody>
          <a:bodyPr>
            <a:normAutofit/>
          </a:bodyPr>
          <a:lstStyle/>
          <a:p>
            <a:pPr algn="ctr"/>
            <a:r>
              <a:rPr lang="en-US" sz="4000" dirty="0" smtClean="0"/>
              <a:t>CNN - Technical Aspects</a:t>
            </a:r>
            <a:endParaRPr lang="en-US" sz="4000" dirty="0"/>
          </a:p>
        </p:txBody>
      </p:sp>
      <p:sp>
        <p:nvSpPr>
          <p:cNvPr id="2" name="Oval 1"/>
          <p:cNvSpPr/>
          <p:nvPr/>
        </p:nvSpPr>
        <p:spPr>
          <a:xfrm>
            <a:off x="2769326" y="3762103"/>
            <a:ext cx="1358537" cy="1254034"/>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8591008" y="4356966"/>
            <a:ext cx="657496" cy="606919"/>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71E4830E-B8E5-A849-B299-C150F95FFD18}" type="slidenum">
              <a:rPr lang="en-US" smtClean="0"/>
              <a:t>34</a:t>
            </a:fld>
            <a:endParaRPr lang="en-US"/>
          </a:p>
        </p:txBody>
      </p:sp>
    </p:spTree>
    <p:extLst>
      <p:ext uri="{BB962C8B-B14F-4D97-AF65-F5344CB8AC3E}">
        <p14:creationId xmlns:p14="http://schemas.microsoft.com/office/powerpoint/2010/main" val="39077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smtClean="0"/>
              <a:t>General CNN Architecture</a:t>
            </a:r>
            <a:endParaRPr lang="en-US" sz="4000" dirty="0"/>
          </a:p>
        </p:txBody>
      </p:sp>
      <p:sp>
        <p:nvSpPr>
          <p:cNvPr id="64" name="Rectangle 63"/>
          <p:cNvSpPr/>
          <p:nvPr/>
        </p:nvSpPr>
        <p:spPr>
          <a:xfrm>
            <a:off x="240804" y="2276389"/>
            <a:ext cx="11670636" cy="384407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1816677" y="2715893"/>
            <a:ext cx="2458661" cy="2449013"/>
            <a:chOff x="3072451" y="2661457"/>
            <a:chExt cx="2458661" cy="2449013"/>
          </a:xfrm>
        </p:grpSpPr>
        <p:sp>
          <p:nvSpPr>
            <p:cNvPr id="66" name="Rectangle 65"/>
            <p:cNvSpPr/>
            <p:nvPr/>
          </p:nvSpPr>
          <p:spPr>
            <a:xfrm>
              <a:off x="3072451" y="2661457"/>
              <a:ext cx="1692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3224851" y="2813857"/>
              <a:ext cx="1692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Rectangle 67"/>
            <p:cNvSpPr/>
            <p:nvPr/>
          </p:nvSpPr>
          <p:spPr>
            <a:xfrm>
              <a:off x="3377251" y="2966257"/>
              <a:ext cx="1692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9" name="Rectangle 68"/>
            <p:cNvSpPr/>
            <p:nvPr/>
          </p:nvSpPr>
          <p:spPr>
            <a:xfrm>
              <a:off x="3534312" y="3113670"/>
              <a:ext cx="1692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686712" y="3266070"/>
              <a:ext cx="1692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Rectangle 70"/>
            <p:cNvSpPr/>
            <p:nvPr/>
          </p:nvSpPr>
          <p:spPr>
            <a:xfrm>
              <a:off x="3839112" y="3418470"/>
              <a:ext cx="1692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2" name="Group 71"/>
          <p:cNvGrpSpPr/>
          <p:nvPr/>
        </p:nvGrpSpPr>
        <p:grpSpPr>
          <a:xfrm>
            <a:off x="7916800" y="2715893"/>
            <a:ext cx="1604942" cy="2449013"/>
            <a:chOff x="5726769" y="2061382"/>
            <a:chExt cx="1604942" cy="2449013"/>
          </a:xfrm>
        </p:grpSpPr>
        <p:grpSp>
          <p:nvGrpSpPr>
            <p:cNvPr id="73" name="Group 72"/>
            <p:cNvGrpSpPr/>
            <p:nvPr/>
          </p:nvGrpSpPr>
          <p:grpSpPr>
            <a:xfrm>
              <a:off x="5726769" y="2061382"/>
              <a:ext cx="1168800" cy="1996800"/>
              <a:chOff x="6162911" y="2513595"/>
              <a:chExt cx="1168800" cy="1996800"/>
            </a:xfrm>
          </p:grpSpPr>
          <p:sp>
            <p:nvSpPr>
              <p:cNvPr id="78" name="Rectangle 77"/>
              <p:cNvSpPr/>
              <p:nvPr/>
            </p:nvSpPr>
            <p:spPr>
              <a:xfrm>
                <a:off x="6162911" y="2513595"/>
                <a:ext cx="864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6315311" y="2665995"/>
                <a:ext cx="864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0" name="Rectangle 79"/>
              <p:cNvSpPr/>
              <p:nvPr/>
            </p:nvSpPr>
            <p:spPr>
              <a:xfrm>
                <a:off x="6467711" y="2818395"/>
                <a:ext cx="864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4" name="Group 73"/>
            <p:cNvGrpSpPr/>
            <p:nvPr/>
          </p:nvGrpSpPr>
          <p:grpSpPr>
            <a:xfrm>
              <a:off x="6162911" y="2513595"/>
              <a:ext cx="1168800" cy="1996800"/>
              <a:chOff x="6162911" y="2513595"/>
              <a:chExt cx="1168800" cy="1996800"/>
            </a:xfrm>
          </p:grpSpPr>
          <p:sp>
            <p:nvSpPr>
              <p:cNvPr id="75" name="Rectangle 74"/>
              <p:cNvSpPr/>
              <p:nvPr/>
            </p:nvSpPr>
            <p:spPr>
              <a:xfrm>
                <a:off x="6162911" y="2513595"/>
                <a:ext cx="864000" cy="16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315311" y="2665995"/>
                <a:ext cx="864000" cy="169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Rectangle 76"/>
              <p:cNvSpPr/>
              <p:nvPr/>
            </p:nvSpPr>
            <p:spPr>
              <a:xfrm>
                <a:off x="6467711" y="2818395"/>
                <a:ext cx="864000" cy="169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81" name="TextBox 80"/>
          <p:cNvSpPr txBox="1"/>
          <p:nvPr/>
        </p:nvSpPr>
        <p:spPr>
          <a:xfrm>
            <a:off x="3610028" y="5474128"/>
            <a:ext cx="1490152" cy="369332"/>
          </a:xfrm>
          <a:prstGeom prst="rect">
            <a:avLst/>
          </a:prstGeom>
          <a:noFill/>
        </p:spPr>
        <p:txBody>
          <a:bodyPr wrap="none" rtlCol="0">
            <a:spAutoFit/>
          </a:bodyPr>
          <a:lstStyle/>
          <a:p>
            <a:r>
              <a:rPr lang="en-US" dirty="0" smtClean="0"/>
              <a:t>Convolution 1</a:t>
            </a:r>
          </a:p>
        </p:txBody>
      </p:sp>
      <p:sp>
        <p:nvSpPr>
          <p:cNvPr id="82" name="TextBox 81"/>
          <p:cNvSpPr txBox="1"/>
          <p:nvPr/>
        </p:nvSpPr>
        <p:spPr>
          <a:xfrm>
            <a:off x="7978683" y="5474128"/>
            <a:ext cx="1506887" cy="369332"/>
          </a:xfrm>
          <a:prstGeom prst="rect">
            <a:avLst/>
          </a:prstGeom>
          <a:noFill/>
        </p:spPr>
        <p:txBody>
          <a:bodyPr wrap="none" rtlCol="0">
            <a:spAutoFit/>
          </a:bodyPr>
          <a:lstStyle/>
          <a:p>
            <a:r>
              <a:rPr lang="en-US" dirty="0" smtClean="0"/>
              <a:t>Max Pooling 1</a:t>
            </a:r>
          </a:p>
        </p:txBody>
      </p:sp>
      <p:grpSp>
        <p:nvGrpSpPr>
          <p:cNvPr id="83" name="Group 82"/>
          <p:cNvGrpSpPr/>
          <p:nvPr/>
        </p:nvGrpSpPr>
        <p:grpSpPr>
          <a:xfrm>
            <a:off x="2591582" y="3465222"/>
            <a:ext cx="6298060" cy="1704982"/>
            <a:chOff x="4639348" y="2915348"/>
            <a:chExt cx="2373965" cy="1704982"/>
          </a:xfrm>
        </p:grpSpPr>
        <p:sp>
          <p:nvSpPr>
            <p:cNvPr id="84" name="Rectangle 83"/>
            <p:cNvSpPr/>
            <p:nvPr/>
          </p:nvSpPr>
          <p:spPr>
            <a:xfrm>
              <a:off x="4639348" y="2931779"/>
              <a:ext cx="188195"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85" name="Straight Connector 84"/>
            <p:cNvCxnSpPr/>
            <p:nvPr/>
          </p:nvCxnSpPr>
          <p:spPr>
            <a:xfrm flipH="1">
              <a:off x="4733883" y="2944248"/>
              <a:ext cx="999" cy="16760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928223" y="2932993"/>
              <a:ext cx="85090"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87" name="Straight Connector 86"/>
            <p:cNvCxnSpPr/>
            <p:nvPr/>
          </p:nvCxnSpPr>
          <p:spPr>
            <a:xfrm flipV="1">
              <a:off x="4639348" y="2915348"/>
              <a:ext cx="2296605" cy="110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4643051" y="4609310"/>
              <a:ext cx="2296605" cy="110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86" idx="0"/>
            </p:cNvCxnSpPr>
            <p:nvPr/>
          </p:nvCxnSpPr>
          <p:spPr>
            <a:xfrm flipV="1">
              <a:off x="5130772" y="2932993"/>
              <a:ext cx="1839996" cy="6357"/>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134838" y="4608134"/>
              <a:ext cx="1878475" cy="5839"/>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091460" y="3473424"/>
            <a:ext cx="6036806" cy="1693962"/>
            <a:chOff x="4639348" y="2926368"/>
            <a:chExt cx="2275489" cy="1693962"/>
          </a:xfrm>
        </p:grpSpPr>
        <p:sp>
          <p:nvSpPr>
            <p:cNvPr id="32" name="Rectangle 31"/>
            <p:cNvSpPr/>
            <p:nvPr/>
          </p:nvSpPr>
          <p:spPr>
            <a:xfrm>
              <a:off x="4639348" y="2931779"/>
              <a:ext cx="188195"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33" name="Straight Connector 32"/>
            <p:cNvCxnSpPr/>
            <p:nvPr/>
          </p:nvCxnSpPr>
          <p:spPr>
            <a:xfrm flipH="1">
              <a:off x="4728888" y="2944248"/>
              <a:ext cx="999" cy="16760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829747" y="2932993"/>
              <a:ext cx="85090" cy="1672693"/>
            </a:xfrm>
            <a:prstGeom prst="rect">
              <a:avLst/>
            </a:prstGeom>
            <a:noFill/>
            <a:ln w="381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35" name="Straight Connector 34"/>
            <p:cNvCxnSpPr>
              <a:endCxn id="34" idx="0"/>
            </p:cNvCxnSpPr>
            <p:nvPr/>
          </p:nvCxnSpPr>
          <p:spPr>
            <a:xfrm>
              <a:off x="4639348" y="2926368"/>
              <a:ext cx="2232944" cy="662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4" idx="2"/>
            </p:cNvCxnSpPr>
            <p:nvPr/>
          </p:nvCxnSpPr>
          <p:spPr>
            <a:xfrm flipV="1">
              <a:off x="4643051" y="4605686"/>
              <a:ext cx="2229241" cy="1464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4" idx="0"/>
            </p:cNvCxnSpPr>
            <p:nvPr/>
          </p:nvCxnSpPr>
          <p:spPr>
            <a:xfrm flipV="1">
              <a:off x="5130772" y="2932993"/>
              <a:ext cx="1741520" cy="6357"/>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77" idx="2"/>
            </p:cNvCxnSpPr>
            <p:nvPr/>
          </p:nvCxnSpPr>
          <p:spPr>
            <a:xfrm flipV="1">
              <a:off x="5134838" y="4602963"/>
              <a:ext cx="1752253" cy="517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71E4830E-B8E5-A849-B299-C150F95FFD18}" type="slidenum">
              <a:rPr lang="en-US" smtClean="0"/>
              <a:t>35</a:t>
            </a:fld>
            <a:endParaRPr lang="en-US"/>
          </a:p>
        </p:txBody>
      </p:sp>
    </p:spTree>
    <p:extLst>
      <p:ext uri="{BB962C8B-B14F-4D97-AF65-F5344CB8AC3E}">
        <p14:creationId xmlns:p14="http://schemas.microsoft.com/office/powerpoint/2010/main" val="2753726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442" y="3813028"/>
            <a:ext cx="11388436" cy="2628900"/>
          </a:xfrm>
        </p:spPr>
      </p:pic>
      <p:sp>
        <p:nvSpPr>
          <p:cNvPr id="11" name="Content Placeholder 2"/>
          <p:cNvSpPr txBox="1">
            <a:spLocks/>
          </p:cNvSpPr>
          <p:nvPr/>
        </p:nvSpPr>
        <p:spPr>
          <a:xfrm>
            <a:off x="838200" y="1878226"/>
            <a:ext cx="10363200" cy="2188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Fully Convolutional </a:t>
            </a:r>
            <a:r>
              <a:rPr lang="en-US" dirty="0" smtClean="0"/>
              <a:t>Network</a:t>
            </a:r>
          </a:p>
          <a:p>
            <a:r>
              <a:rPr lang="en-US" dirty="0" smtClean="0"/>
              <a:t>Input and </a:t>
            </a:r>
            <a:r>
              <a:rPr lang="en-US" dirty="0"/>
              <a:t>O</a:t>
            </a:r>
            <a:r>
              <a:rPr lang="en-US" dirty="0" smtClean="0"/>
              <a:t>utput </a:t>
            </a:r>
            <a:r>
              <a:rPr lang="en-US" dirty="0"/>
              <a:t>layers to have the same dimensions </a:t>
            </a:r>
            <a:endParaRPr lang="en-US" dirty="0" smtClean="0"/>
          </a:p>
          <a:p>
            <a:r>
              <a:rPr lang="en-US" dirty="0" smtClean="0"/>
              <a:t>Decoder </a:t>
            </a:r>
            <a:r>
              <a:rPr lang="en-US" dirty="0"/>
              <a:t>stage </a:t>
            </a:r>
            <a:r>
              <a:rPr lang="mr-IN" dirty="0" smtClean="0"/>
              <a:t>–</a:t>
            </a:r>
            <a:r>
              <a:rPr lang="en-US" dirty="0" smtClean="0"/>
              <a:t> Un-pooling and De-convolution</a:t>
            </a:r>
          </a:p>
        </p:txBody>
      </p:sp>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CNN – Technical Aspects</a:t>
            </a:r>
            <a:endParaRPr lang="en-US" sz="4000" dirty="0"/>
          </a:p>
        </p:txBody>
      </p:sp>
      <p:sp>
        <p:nvSpPr>
          <p:cNvPr id="2" name="Slide Number Placeholder 1"/>
          <p:cNvSpPr>
            <a:spLocks noGrp="1"/>
          </p:cNvSpPr>
          <p:nvPr>
            <p:ph type="sldNum" sz="quarter" idx="12"/>
          </p:nvPr>
        </p:nvSpPr>
        <p:spPr/>
        <p:txBody>
          <a:bodyPr/>
          <a:lstStyle/>
          <a:p>
            <a:fld id="{71E4830E-B8E5-A849-B299-C150F95FFD18}" type="slidenum">
              <a:rPr lang="en-US" smtClean="0"/>
              <a:t>36</a:t>
            </a:fld>
            <a:endParaRPr lang="en-US"/>
          </a:p>
        </p:txBody>
      </p:sp>
    </p:spTree>
    <p:extLst>
      <p:ext uri="{BB962C8B-B14F-4D97-AF65-F5344CB8AC3E}">
        <p14:creationId xmlns:p14="http://schemas.microsoft.com/office/powerpoint/2010/main" val="10037843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CNN - Technical Aspects</a:t>
            </a:r>
            <a:endParaRPr lang="en-US" sz="3600" dirty="0"/>
          </a:p>
        </p:txBody>
      </p:sp>
      <p:sp>
        <p:nvSpPr>
          <p:cNvPr id="3" name="Content Placeholder 2"/>
          <p:cNvSpPr>
            <a:spLocks noGrp="1"/>
          </p:cNvSpPr>
          <p:nvPr>
            <p:ph idx="1"/>
          </p:nvPr>
        </p:nvSpPr>
        <p:spPr>
          <a:xfrm>
            <a:off x="838200" y="1825625"/>
            <a:ext cx="10602433" cy="1555528"/>
          </a:xfrm>
        </p:spPr>
        <p:txBody>
          <a:bodyPr>
            <a:noAutofit/>
          </a:bodyPr>
          <a:lstStyle/>
          <a:p>
            <a:pPr marL="0" indent="0">
              <a:buNone/>
            </a:pPr>
            <a:r>
              <a:rPr lang="en-US" dirty="0" err="1"/>
              <a:t>Undecimated</a:t>
            </a:r>
            <a:r>
              <a:rPr lang="en-US" dirty="0"/>
              <a:t> Fully Convolutional Neural Network (UFCNN</a:t>
            </a:r>
            <a:r>
              <a:rPr lang="en-US" dirty="0" smtClean="0"/>
              <a:t>)</a:t>
            </a:r>
          </a:p>
          <a:p>
            <a:r>
              <a:rPr lang="en-US" dirty="0" smtClean="0"/>
              <a:t>UFCNN removes the pooling and un-pooling layers.</a:t>
            </a:r>
          </a:p>
          <a:p>
            <a:r>
              <a:rPr lang="en-US" dirty="0" smtClean="0"/>
              <a:t>Instead, the filters at the l</a:t>
            </a:r>
            <a:r>
              <a:rPr lang="en-US" baseline="30000" dirty="0" smtClean="0"/>
              <a:t>th </a:t>
            </a:r>
            <a:r>
              <a:rPr lang="en-US" dirty="0" smtClean="0"/>
              <a:t>resolution level are up sampled by a factor of 2</a:t>
            </a:r>
            <a:r>
              <a:rPr lang="en-US" baseline="30000" dirty="0" smtClean="0"/>
              <a:t>l</a:t>
            </a:r>
            <a:r>
              <a:rPr lang="en-US" dirty="0" smtClean="0"/>
              <a:t> − 1 along the time dimension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965" y="3677003"/>
            <a:ext cx="7403214" cy="2994937"/>
          </a:xfrm>
          <a:prstGeom prst="rect">
            <a:avLst/>
          </a:prstGeom>
        </p:spPr>
      </p:pic>
      <p:sp>
        <p:nvSpPr>
          <p:cNvPr id="2" name="Slide Number Placeholder 1"/>
          <p:cNvSpPr>
            <a:spLocks noGrp="1"/>
          </p:cNvSpPr>
          <p:nvPr>
            <p:ph type="sldNum" sz="quarter" idx="12"/>
          </p:nvPr>
        </p:nvSpPr>
        <p:spPr/>
        <p:txBody>
          <a:bodyPr/>
          <a:lstStyle/>
          <a:p>
            <a:fld id="{71E4830E-B8E5-A849-B299-C150F95FFD18}" type="slidenum">
              <a:rPr lang="en-US" smtClean="0"/>
              <a:t>37</a:t>
            </a:fld>
            <a:endParaRPr lang="en-US"/>
          </a:p>
        </p:txBody>
      </p:sp>
    </p:spTree>
    <p:extLst>
      <p:ext uri="{BB962C8B-B14F-4D97-AF65-F5344CB8AC3E}">
        <p14:creationId xmlns:p14="http://schemas.microsoft.com/office/powerpoint/2010/main" val="30893631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CNN - Evaluation</a:t>
            </a:r>
            <a:endParaRPr lang="en-US" sz="3600" dirty="0"/>
          </a:p>
        </p:txBody>
      </p:sp>
      <p:sp>
        <p:nvSpPr>
          <p:cNvPr id="5" name="Content Placeholder 2"/>
          <p:cNvSpPr txBox="1">
            <a:spLocks/>
          </p:cNvSpPr>
          <p:nvPr/>
        </p:nvSpPr>
        <p:spPr>
          <a:xfrm>
            <a:off x="838200" y="1825623"/>
            <a:ext cx="10602433" cy="4895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Advantages</a:t>
            </a:r>
          </a:p>
          <a:p>
            <a:pPr lvl="1"/>
            <a:r>
              <a:rPr lang="en-US" sz="2800" dirty="0" smtClean="0"/>
              <a:t>Faster than most </a:t>
            </a:r>
            <a:r>
              <a:rPr lang="en-US" sz="2800" dirty="0"/>
              <a:t>NN</a:t>
            </a:r>
            <a:r>
              <a:rPr lang="en-US" sz="2800" dirty="0" smtClean="0"/>
              <a:t> models - Production (GPU) Environment</a:t>
            </a:r>
          </a:p>
          <a:p>
            <a:pPr lvl="1"/>
            <a:r>
              <a:rPr lang="en-US" sz="2800" dirty="0" smtClean="0"/>
              <a:t>Individual filters - Provide insight on future predictions</a:t>
            </a:r>
          </a:p>
          <a:p>
            <a:pPr lvl="1"/>
            <a:r>
              <a:rPr lang="en-US" sz="2800" dirty="0" smtClean="0"/>
              <a:t>Highly suitable for periodic data - Works as a pattern matcher</a:t>
            </a:r>
          </a:p>
          <a:p>
            <a:pPr lvl="1"/>
            <a:endParaRPr lang="en-US" sz="2000" dirty="0"/>
          </a:p>
          <a:p>
            <a:pPr marL="0" indent="0">
              <a:buNone/>
            </a:pPr>
            <a:r>
              <a:rPr lang="en-US" dirty="0" smtClean="0"/>
              <a:t>Disadvantages</a:t>
            </a:r>
          </a:p>
          <a:p>
            <a:pPr lvl="1"/>
            <a:r>
              <a:rPr lang="en-US" sz="2800" dirty="0" smtClean="0"/>
              <a:t>Can be slow to account for very steep change points</a:t>
            </a:r>
          </a:p>
          <a:p>
            <a:pPr lvl="1"/>
            <a:r>
              <a:rPr lang="en-US" sz="2800" dirty="0" smtClean="0"/>
              <a:t>Parameter tuning is very difficult</a:t>
            </a:r>
          </a:p>
          <a:p>
            <a:pPr lvl="2"/>
            <a:r>
              <a:rPr lang="en-US" sz="2400" dirty="0" smtClean="0"/>
              <a:t>A sub-par filter length can cause loss of essential information</a:t>
            </a:r>
          </a:p>
          <a:p>
            <a:pPr lvl="2"/>
            <a:r>
              <a:rPr lang="en-US" sz="2400" dirty="0" smtClean="0"/>
              <a:t>Number of times data is sampled is high (training time)</a:t>
            </a:r>
          </a:p>
        </p:txBody>
      </p:sp>
      <p:sp>
        <p:nvSpPr>
          <p:cNvPr id="6" name="Slide Number Placeholder 5"/>
          <p:cNvSpPr>
            <a:spLocks noGrp="1"/>
          </p:cNvSpPr>
          <p:nvPr>
            <p:ph type="sldNum" sz="quarter" idx="12"/>
          </p:nvPr>
        </p:nvSpPr>
        <p:spPr/>
        <p:txBody>
          <a:bodyPr/>
          <a:lstStyle/>
          <a:p>
            <a:fld id="{71E4830E-B8E5-A849-B299-C150F95FFD18}" type="slidenum">
              <a:rPr lang="en-US" smtClean="0"/>
              <a:t>38</a:t>
            </a:fld>
            <a:endParaRPr lang="en-US"/>
          </a:p>
        </p:txBody>
      </p:sp>
    </p:spTree>
    <p:extLst>
      <p:ext uri="{BB962C8B-B14F-4D97-AF65-F5344CB8AC3E}">
        <p14:creationId xmlns:p14="http://schemas.microsoft.com/office/powerpoint/2010/main" val="10184511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sp>
        <p:nvSpPr>
          <p:cNvPr id="35" name="Rectangle 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smtClean="0">
                <a:solidFill>
                  <a:schemeClr val="tx1">
                    <a:lumMod val="85000"/>
                    <a:lumOff val="15000"/>
                  </a:schemeClr>
                </a:solidFill>
                <a:latin typeface="+mj-lt"/>
                <a:ea typeface="+mj-ea"/>
                <a:cs typeface="+mj-cs"/>
              </a:rPr>
              <a:t>Recurrent Neural Networks (RNN)</a:t>
            </a:r>
            <a:endParaRPr lang="en-US" sz="5400" kern="1200" dirty="0">
              <a:solidFill>
                <a:schemeClr val="tx1">
                  <a:lumMod val="85000"/>
                  <a:lumOff val="15000"/>
                </a:schemeClr>
              </a:solidFill>
              <a:latin typeface="+mj-lt"/>
              <a:ea typeface="+mj-ea"/>
              <a:cs typeface="+mj-cs"/>
            </a:endParaRPr>
          </a:p>
        </p:txBody>
      </p:sp>
      <p:sp>
        <p:nvSpPr>
          <p:cNvPr id="3" name="Slide Number Placeholder 2"/>
          <p:cNvSpPr>
            <a:spLocks noGrp="1"/>
          </p:cNvSpPr>
          <p:nvPr>
            <p:ph type="sldNum" sz="quarter" idx="12"/>
          </p:nvPr>
        </p:nvSpPr>
        <p:spPr/>
        <p:txBody>
          <a:bodyPr/>
          <a:lstStyle/>
          <a:p>
            <a:fld id="{71E4830E-B8E5-A849-B299-C150F95FFD18}" type="slidenum">
              <a:rPr lang="en-US" smtClean="0"/>
              <a:t>39</a:t>
            </a:fld>
            <a:endParaRPr lang="en-US"/>
          </a:p>
        </p:txBody>
      </p:sp>
    </p:spTree>
    <p:extLst>
      <p:ext uri="{BB962C8B-B14F-4D97-AF65-F5344CB8AC3E}">
        <p14:creationId xmlns:p14="http://schemas.microsoft.com/office/powerpoint/2010/main" val="992263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Machine Learning and Deep Learning</a:t>
            </a:r>
            <a:endParaRPr lang="en-US" sz="3600" dirty="0"/>
          </a:p>
        </p:txBody>
      </p:sp>
      <p:sp>
        <p:nvSpPr>
          <p:cNvPr id="2" name="Slide Number Placeholder 1"/>
          <p:cNvSpPr>
            <a:spLocks noGrp="1"/>
          </p:cNvSpPr>
          <p:nvPr>
            <p:ph type="sldNum" sz="quarter" idx="12"/>
          </p:nvPr>
        </p:nvSpPr>
        <p:spPr/>
        <p:txBody>
          <a:bodyPr/>
          <a:lstStyle/>
          <a:p>
            <a:fld id="{71E4830E-B8E5-A849-B299-C150F95FFD18}" type="slidenum">
              <a:rPr lang="en-US" smtClean="0"/>
              <a:t>4</a:t>
            </a:fld>
            <a:endParaRPr lang="en-US"/>
          </a:p>
        </p:txBody>
      </p:sp>
      <p:sp>
        <p:nvSpPr>
          <p:cNvPr id="18" name="Right Arrow 17"/>
          <p:cNvSpPr/>
          <p:nvPr/>
        </p:nvSpPr>
        <p:spPr>
          <a:xfrm>
            <a:off x="1828801" y="5686425"/>
            <a:ext cx="7994822"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4130" y="3914452"/>
            <a:ext cx="3796358" cy="242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842157" y="5649870"/>
            <a:ext cx="1729946" cy="461665"/>
          </a:xfrm>
          <a:prstGeom prst="rect">
            <a:avLst/>
          </a:prstGeom>
          <a:noFill/>
        </p:spPr>
        <p:txBody>
          <a:bodyPr wrap="square" rtlCol="0">
            <a:spAutoFit/>
          </a:bodyPr>
          <a:lstStyle/>
          <a:p>
            <a:r>
              <a:rPr lang="en-US" sz="2400" b="1" dirty="0" smtClean="0"/>
              <a:t>Complexity</a:t>
            </a:r>
            <a:endParaRPr lang="en-US" sz="2400" b="1" dirty="0"/>
          </a:p>
        </p:txBody>
      </p:sp>
      <p:sp>
        <p:nvSpPr>
          <p:cNvPr id="29" name="Oval 28"/>
          <p:cNvSpPr/>
          <p:nvPr/>
        </p:nvSpPr>
        <p:spPr>
          <a:xfrm>
            <a:off x="8215185" y="5150740"/>
            <a:ext cx="197708" cy="21624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024551" y="4439380"/>
            <a:ext cx="976184" cy="369332"/>
          </a:xfrm>
          <a:prstGeom prst="rect">
            <a:avLst/>
          </a:prstGeom>
          <a:noFill/>
        </p:spPr>
        <p:txBody>
          <a:bodyPr wrap="square" rtlCol="0">
            <a:spAutoFit/>
          </a:bodyPr>
          <a:lstStyle/>
          <a:p>
            <a:r>
              <a:rPr lang="en-US" dirty="0" smtClean="0"/>
              <a:t>CNN</a:t>
            </a:r>
            <a:endParaRPr lang="en-US" dirty="0"/>
          </a:p>
        </p:txBody>
      </p:sp>
      <p:sp>
        <p:nvSpPr>
          <p:cNvPr id="31" name="Oval 30"/>
          <p:cNvSpPr/>
          <p:nvPr/>
        </p:nvSpPr>
        <p:spPr>
          <a:xfrm>
            <a:off x="8610600" y="4494738"/>
            <a:ext cx="197708" cy="21624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536459" y="5074195"/>
            <a:ext cx="976184" cy="369332"/>
          </a:xfrm>
          <a:prstGeom prst="rect">
            <a:avLst/>
          </a:prstGeom>
          <a:noFill/>
        </p:spPr>
        <p:txBody>
          <a:bodyPr wrap="square" rtlCol="0">
            <a:spAutoFit/>
          </a:bodyPr>
          <a:lstStyle/>
          <a:p>
            <a:r>
              <a:rPr lang="en-US" dirty="0" smtClean="0"/>
              <a:t>RNN</a:t>
            </a:r>
            <a:endParaRPr lang="en-US" dirty="0"/>
          </a:p>
        </p:txBody>
      </p:sp>
      <p:sp>
        <p:nvSpPr>
          <p:cNvPr id="33" name="Rectangle 32"/>
          <p:cNvSpPr/>
          <p:nvPr/>
        </p:nvSpPr>
        <p:spPr>
          <a:xfrm>
            <a:off x="2705893" y="2569533"/>
            <a:ext cx="2706130" cy="1613973"/>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n>
                <a:solidFill>
                  <a:schemeClr val="tx1"/>
                </a:solidFill>
                <a:prstDash val="sysDot"/>
              </a:ln>
              <a:effectLst>
                <a:reflection endPos="0" dist="50800" dir="5400000" sy="-100000" algn="bl" rotWithShape="0"/>
              </a:effectLst>
            </a:endParaRPr>
          </a:p>
        </p:txBody>
      </p:sp>
      <p:sp>
        <p:nvSpPr>
          <p:cNvPr id="34" name="Rectangle 33"/>
          <p:cNvSpPr/>
          <p:nvPr/>
        </p:nvSpPr>
        <p:spPr>
          <a:xfrm>
            <a:off x="7488069" y="4035897"/>
            <a:ext cx="2706130" cy="1613973"/>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n>
                <a:solidFill>
                  <a:schemeClr val="tx1"/>
                </a:solidFill>
                <a:prstDash val="sysDot"/>
              </a:ln>
              <a:effectLst>
                <a:reflection endPos="0" dist="50800" dir="5400000" sy="-100000" algn="bl" rotWithShape="0"/>
              </a:effectLst>
            </a:endParaRPr>
          </a:p>
        </p:txBody>
      </p:sp>
      <p:sp>
        <p:nvSpPr>
          <p:cNvPr id="37" name="TextBox 36"/>
          <p:cNvSpPr txBox="1"/>
          <p:nvPr/>
        </p:nvSpPr>
        <p:spPr>
          <a:xfrm>
            <a:off x="10288711" y="4418599"/>
            <a:ext cx="1542410" cy="369332"/>
          </a:xfrm>
          <a:prstGeom prst="rect">
            <a:avLst/>
          </a:prstGeom>
          <a:noFill/>
        </p:spPr>
        <p:txBody>
          <a:bodyPr wrap="none" rtlCol="0">
            <a:spAutoFit/>
          </a:bodyPr>
          <a:lstStyle/>
          <a:p>
            <a:r>
              <a:rPr lang="en-US" dirty="0" smtClean="0"/>
              <a:t>Deep Learning</a:t>
            </a:r>
            <a:endParaRPr lang="en-US" dirty="0"/>
          </a:p>
        </p:txBody>
      </p:sp>
      <p:sp>
        <p:nvSpPr>
          <p:cNvPr id="23" name="TextBox 22"/>
          <p:cNvSpPr txBox="1"/>
          <p:nvPr/>
        </p:nvSpPr>
        <p:spPr>
          <a:xfrm>
            <a:off x="1093810" y="1671587"/>
            <a:ext cx="2186672" cy="461665"/>
          </a:xfrm>
          <a:prstGeom prst="rect">
            <a:avLst/>
          </a:prstGeom>
          <a:noFill/>
        </p:spPr>
        <p:txBody>
          <a:bodyPr wrap="square" rtlCol="0">
            <a:spAutoFit/>
          </a:bodyPr>
          <a:lstStyle/>
          <a:p>
            <a:r>
              <a:rPr lang="en-US" sz="2400" b="1" dirty="0" smtClean="0"/>
              <a:t>Interpretability</a:t>
            </a:r>
            <a:endParaRPr lang="en-US" sz="2400" b="1" dirty="0"/>
          </a:p>
        </p:txBody>
      </p:sp>
      <p:sp>
        <p:nvSpPr>
          <p:cNvPr id="35" name="Oval 34"/>
          <p:cNvSpPr/>
          <p:nvPr/>
        </p:nvSpPr>
        <p:spPr>
          <a:xfrm>
            <a:off x="3861250" y="3564228"/>
            <a:ext cx="197708" cy="21624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156284" y="2761982"/>
            <a:ext cx="976184" cy="369332"/>
          </a:xfrm>
          <a:prstGeom prst="rect">
            <a:avLst/>
          </a:prstGeom>
          <a:noFill/>
        </p:spPr>
        <p:txBody>
          <a:bodyPr wrap="square" rtlCol="0">
            <a:spAutoFit/>
          </a:bodyPr>
          <a:lstStyle/>
          <a:p>
            <a:r>
              <a:rPr lang="en-US" dirty="0" smtClean="0"/>
              <a:t>ARIMA</a:t>
            </a:r>
            <a:endParaRPr lang="en-US" dirty="0"/>
          </a:p>
        </p:txBody>
      </p:sp>
      <p:sp>
        <p:nvSpPr>
          <p:cNvPr id="39" name="Oval 38"/>
          <p:cNvSpPr/>
          <p:nvPr/>
        </p:nvSpPr>
        <p:spPr>
          <a:xfrm>
            <a:off x="2832950" y="2808710"/>
            <a:ext cx="197708" cy="21624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212788" y="3487683"/>
            <a:ext cx="976184" cy="369332"/>
          </a:xfrm>
          <a:prstGeom prst="rect">
            <a:avLst/>
          </a:prstGeom>
          <a:noFill/>
        </p:spPr>
        <p:txBody>
          <a:bodyPr wrap="square" rtlCol="0">
            <a:spAutoFit/>
          </a:bodyPr>
          <a:lstStyle/>
          <a:p>
            <a:r>
              <a:rPr lang="en-US" dirty="0" smtClean="0"/>
              <a:t>GARCH</a:t>
            </a:r>
            <a:endParaRPr lang="en-US" dirty="0"/>
          </a:p>
        </p:txBody>
      </p:sp>
      <p:sp>
        <p:nvSpPr>
          <p:cNvPr id="41" name="Oval 40"/>
          <p:cNvSpPr/>
          <p:nvPr/>
        </p:nvSpPr>
        <p:spPr>
          <a:xfrm>
            <a:off x="3446668" y="3160277"/>
            <a:ext cx="197708" cy="21624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774516" y="3096694"/>
            <a:ext cx="976184" cy="369332"/>
          </a:xfrm>
          <a:prstGeom prst="rect">
            <a:avLst/>
          </a:prstGeom>
          <a:noFill/>
        </p:spPr>
        <p:txBody>
          <a:bodyPr wrap="square" rtlCol="0">
            <a:spAutoFit/>
          </a:bodyPr>
          <a:lstStyle/>
          <a:p>
            <a:r>
              <a:rPr lang="en-US" dirty="0" smtClean="0"/>
              <a:t>Prophet</a:t>
            </a:r>
            <a:endParaRPr lang="en-US" dirty="0"/>
          </a:p>
        </p:txBody>
      </p:sp>
      <p:sp>
        <p:nvSpPr>
          <p:cNvPr id="43" name="TextBox 42"/>
          <p:cNvSpPr txBox="1"/>
          <p:nvPr/>
        </p:nvSpPr>
        <p:spPr>
          <a:xfrm>
            <a:off x="5455271" y="2868839"/>
            <a:ext cx="1864613" cy="369332"/>
          </a:xfrm>
          <a:prstGeom prst="rect">
            <a:avLst/>
          </a:prstGeom>
          <a:noFill/>
        </p:spPr>
        <p:txBody>
          <a:bodyPr wrap="none" rtlCol="0">
            <a:spAutoFit/>
          </a:bodyPr>
          <a:lstStyle/>
          <a:p>
            <a:r>
              <a:rPr lang="en-US" dirty="0" smtClean="0"/>
              <a:t>Machine Learning</a:t>
            </a:r>
            <a:endParaRPr lang="en-US" dirty="0"/>
          </a:p>
        </p:txBody>
      </p:sp>
    </p:spTree>
    <p:extLst>
      <p:ext uri="{BB962C8B-B14F-4D97-AF65-F5344CB8AC3E}">
        <p14:creationId xmlns:p14="http://schemas.microsoft.com/office/powerpoint/2010/main" val="188283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7"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smtClean="0"/>
              <a:t>RNN - Motivation</a:t>
            </a:r>
            <a:endParaRPr lang="en-US" sz="3600" dirty="0"/>
          </a:p>
        </p:txBody>
      </p:sp>
      <p:sp>
        <p:nvSpPr>
          <p:cNvPr id="3" name="내용 개체 틀 2"/>
          <p:cNvSpPr>
            <a:spLocks noGrp="1"/>
          </p:cNvSpPr>
          <p:nvPr>
            <p:ph idx="1"/>
          </p:nvPr>
        </p:nvSpPr>
        <p:spPr>
          <a:xfrm>
            <a:off x="236442" y="1864437"/>
            <a:ext cx="5859557" cy="621336"/>
          </a:xfrm>
        </p:spPr>
        <p:txBody>
          <a:bodyPr>
            <a:normAutofit/>
          </a:bodyPr>
          <a:lstStyle/>
          <a:p>
            <a:pPr marL="0" indent="0" algn="ctr">
              <a:buNone/>
            </a:pPr>
            <a:r>
              <a:rPr lang="en-US" altLang="ko-KR" dirty="0" smtClean="0"/>
              <a:t>Neural Networks</a:t>
            </a:r>
          </a:p>
        </p:txBody>
      </p:sp>
      <p:sp>
        <p:nvSpPr>
          <p:cNvPr id="8" name="내용 개체 틀 2"/>
          <p:cNvSpPr txBox="1">
            <a:spLocks/>
          </p:cNvSpPr>
          <p:nvPr/>
        </p:nvSpPr>
        <p:spPr>
          <a:xfrm>
            <a:off x="6123264" y="1864437"/>
            <a:ext cx="5788175" cy="657308"/>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Clr>
                <a:srgbClr val="F9930F"/>
              </a:buClr>
              <a:buFont typeface="Wingdings" panose="05000000000000000000" pitchFamily="2" charset="2"/>
              <a:buChar char="§"/>
              <a:defRPr sz="2000" b="1" kern="1200">
                <a:solidFill>
                  <a:schemeClr val="tx1"/>
                </a:solidFill>
                <a:latin typeface="Arial" panose="020B0604020202020204" pitchFamily="34" charset="0"/>
                <a:ea typeface="+mn-ea"/>
                <a:cs typeface="Arial" panose="020B0604020202020204" pitchFamily="34" charset="0"/>
              </a:defRPr>
            </a:lvl1pPr>
            <a:lvl2pPr marL="432000" indent="-228600" algn="l" defTabSz="914400" rtl="0" eaLnBrk="1" latinLnBrk="1" hangingPunct="1">
              <a:lnSpc>
                <a:spcPct val="90000"/>
              </a:lnSpc>
              <a:spcBef>
                <a:spcPts val="500"/>
              </a:spcBef>
              <a:buClr>
                <a:srgbClr val="F9930F"/>
              </a:buClr>
              <a:buFont typeface="Arial" panose="020B0604020202020204" pitchFamily="34" charset="0"/>
              <a:buChar char="▫"/>
              <a:defRPr sz="1600" kern="1200">
                <a:solidFill>
                  <a:srgbClr val="312F33"/>
                </a:solidFill>
                <a:latin typeface="Arial" panose="020B0604020202020204" pitchFamily="34" charset="0"/>
                <a:ea typeface="+mn-ea"/>
                <a:cs typeface="Arial" panose="020B0604020202020204" pitchFamily="34" charset="0"/>
              </a:defRPr>
            </a:lvl2pPr>
            <a:lvl3pPr marL="720000" indent="-228600" algn="l" defTabSz="914400" rtl="0" eaLnBrk="1" latinLnBrk="1" hangingPunct="1">
              <a:lnSpc>
                <a:spcPct val="90000"/>
              </a:lnSpc>
              <a:spcBef>
                <a:spcPts val="500"/>
              </a:spcBef>
              <a:buClr>
                <a:srgbClr val="F9930F"/>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008000" indent="-228600" algn="l" defTabSz="914400" rtl="0" eaLnBrk="1" latinLnBrk="1"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296000" indent="-228600" algn="l" defTabSz="914400" rtl="0" eaLnBrk="1" latinLnBrk="1" hangingPunct="1">
              <a:lnSpc>
                <a:spcPct val="90000"/>
              </a:lnSpc>
              <a:spcBef>
                <a:spcPts val="500"/>
              </a:spcBef>
              <a:buFont typeface="Wingdings" panose="05000000000000000000" pitchFamily="2" charset="2"/>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2800" b="0" dirty="0"/>
              <a:t>Recurrent Neural </a:t>
            </a:r>
            <a:r>
              <a:rPr lang="en-US" altLang="ko-KR" sz="2800" b="0" dirty="0" smtClean="0"/>
              <a:t>Networks</a:t>
            </a:r>
            <a:endParaRPr lang="en-US" altLang="ko-KR" sz="2800" b="0" dirty="0"/>
          </a:p>
        </p:txBody>
      </p:sp>
      <p:cxnSp>
        <p:nvCxnSpPr>
          <p:cNvPr id="121" name="직선 연결선 120"/>
          <p:cNvCxnSpPr/>
          <p:nvPr/>
        </p:nvCxnSpPr>
        <p:spPr>
          <a:xfrm flipH="1">
            <a:off x="6096000" y="1923251"/>
            <a:ext cx="0" cy="4486421"/>
          </a:xfrm>
          <a:prstGeom prst="line">
            <a:avLst/>
          </a:prstGeom>
        </p:spPr>
        <p:style>
          <a:lnRef idx="2">
            <a:schemeClr val="dk1"/>
          </a:lnRef>
          <a:fillRef idx="0">
            <a:schemeClr val="dk1"/>
          </a:fillRef>
          <a:effectRef idx="1">
            <a:schemeClr val="dk1"/>
          </a:effectRef>
          <a:fontRef idx="minor">
            <a:schemeClr val="tx1"/>
          </a:fontRef>
        </p:style>
      </p:cxnSp>
      <p:grpSp>
        <p:nvGrpSpPr>
          <p:cNvPr id="2" name="Group 1"/>
          <p:cNvGrpSpPr/>
          <p:nvPr/>
        </p:nvGrpSpPr>
        <p:grpSpPr>
          <a:xfrm>
            <a:off x="2128453" y="2737760"/>
            <a:ext cx="2732987" cy="3331247"/>
            <a:chOff x="2410418" y="1497605"/>
            <a:chExt cx="2732987" cy="3331247"/>
          </a:xfrm>
        </p:grpSpPr>
        <p:sp>
          <p:nvSpPr>
            <p:cNvPr id="9" name="모서리가 둥근 직사각형 8"/>
            <p:cNvSpPr/>
            <p:nvPr/>
          </p:nvSpPr>
          <p:spPr>
            <a:xfrm>
              <a:off x="2410418" y="2345241"/>
              <a:ext cx="1692020" cy="1570291"/>
            </a:xfrm>
            <a:prstGeom prst="roundRect">
              <a:avLst>
                <a:gd name="adj" fmla="val 7084"/>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a:t>
              </a:r>
              <a:endParaRPr lang="ko-KR" altLang="en-US" dirty="0"/>
            </a:p>
          </p:txBody>
        </p:sp>
        <mc:AlternateContent xmlns:mc="http://schemas.openxmlformats.org/markup-compatibility/2006" xmlns:a14="http://schemas.microsoft.com/office/drawing/2010/main">
          <mc:Choice Requires="a14">
            <p:sp>
              <p:nvSpPr>
                <p:cNvPr id="10" name="타원 9"/>
                <p:cNvSpPr/>
                <p:nvPr/>
              </p:nvSpPr>
              <p:spPr>
                <a:xfrm>
                  <a:off x="2581875" y="4385031"/>
                  <a:ext cx="368372"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𝑥</m:t>
                        </m:r>
                      </m:oMath>
                    </m:oMathPara>
                  </a14:m>
                  <a:endParaRPr lang="ko-KR" altLang="en-US" sz="800" dirty="0"/>
                </a:p>
              </p:txBody>
            </p:sp>
          </mc:Choice>
          <mc:Fallback xmlns="">
            <p:sp>
              <p:nvSpPr>
                <p:cNvPr id="10" name="타원 9"/>
                <p:cNvSpPr>
                  <a:spLocks noRot="1" noChangeAspect="1" noMove="1" noResize="1" noEditPoints="1" noAdjustHandles="1" noChangeArrowheads="1" noChangeShapeType="1" noTextEdit="1"/>
                </p:cNvSpPr>
                <p:nvPr/>
              </p:nvSpPr>
              <p:spPr>
                <a:xfrm>
                  <a:off x="2581875" y="4385031"/>
                  <a:ext cx="368372" cy="399785"/>
                </a:xfrm>
                <a:prstGeom prst="ellipse">
                  <a:avLst/>
                </a:prstGeom>
                <a:blipFill rotWithShape="0">
                  <a:blip r:embed="rId3"/>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타원 10"/>
                <p:cNvSpPr/>
                <p:nvPr/>
              </p:nvSpPr>
              <p:spPr>
                <a:xfrm>
                  <a:off x="3029927" y="4385031"/>
                  <a:ext cx="368372"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𝑥</m:t>
                        </m:r>
                      </m:oMath>
                    </m:oMathPara>
                  </a14:m>
                  <a:endParaRPr lang="ko-KR" altLang="en-US" sz="800" dirty="0"/>
                </a:p>
              </p:txBody>
            </p:sp>
          </mc:Choice>
          <mc:Fallback xmlns="">
            <p:sp>
              <p:nvSpPr>
                <p:cNvPr id="11" name="타원 10"/>
                <p:cNvSpPr>
                  <a:spLocks noRot="1" noChangeAspect="1" noMove="1" noResize="1" noEditPoints="1" noAdjustHandles="1" noChangeArrowheads="1" noChangeShapeType="1" noTextEdit="1"/>
                </p:cNvSpPr>
                <p:nvPr/>
              </p:nvSpPr>
              <p:spPr>
                <a:xfrm>
                  <a:off x="3029927" y="4385031"/>
                  <a:ext cx="368372" cy="399785"/>
                </a:xfrm>
                <a:prstGeom prst="ellipse">
                  <a:avLst/>
                </a:prstGeom>
                <a:blipFill rotWithShape="0">
                  <a:blip r:embed="rId4"/>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타원 11"/>
                <p:cNvSpPr/>
                <p:nvPr/>
              </p:nvSpPr>
              <p:spPr>
                <a:xfrm>
                  <a:off x="3477979" y="4385031"/>
                  <a:ext cx="368372"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𝑥</m:t>
                        </m:r>
                      </m:oMath>
                    </m:oMathPara>
                  </a14:m>
                  <a:endParaRPr lang="ko-KR" altLang="en-US" sz="800" dirty="0"/>
                </a:p>
              </p:txBody>
            </p:sp>
          </mc:Choice>
          <mc:Fallback xmlns="">
            <p:sp>
              <p:nvSpPr>
                <p:cNvPr id="12" name="타원 11"/>
                <p:cNvSpPr>
                  <a:spLocks noRot="1" noChangeAspect="1" noMove="1" noResize="1" noEditPoints="1" noAdjustHandles="1" noChangeArrowheads="1" noChangeShapeType="1" noTextEdit="1"/>
                </p:cNvSpPr>
                <p:nvPr/>
              </p:nvSpPr>
              <p:spPr>
                <a:xfrm>
                  <a:off x="3477979" y="4385031"/>
                  <a:ext cx="368372" cy="399785"/>
                </a:xfrm>
                <a:prstGeom prst="ellipse">
                  <a:avLst/>
                </a:prstGeom>
                <a:blipFill rotWithShape="0">
                  <a:blip r:embed="rId3"/>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타원 18"/>
                <p:cNvSpPr/>
                <p:nvPr/>
              </p:nvSpPr>
              <p:spPr>
                <a:xfrm>
                  <a:off x="2597700" y="1502726"/>
                  <a:ext cx="368372"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𝑜</m:t>
                        </m:r>
                      </m:oMath>
                    </m:oMathPara>
                  </a14:m>
                  <a:endParaRPr lang="ko-KR" altLang="en-US" sz="800" dirty="0"/>
                </a:p>
              </p:txBody>
            </p:sp>
          </mc:Choice>
          <mc:Fallback xmlns="">
            <p:sp>
              <p:nvSpPr>
                <p:cNvPr id="19" name="타원 18"/>
                <p:cNvSpPr>
                  <a:spLocks noRot="1" noChangeAspect="1" noMove="1" noResize="1" noEditPoints="1" noAdjustHandles="1" noChangeArrowheads="1" noChangeShapeType="1" noTextEdit="1"/>
                </p:cNvSpPr>
                <p:nvPr/>
              </p:nvSpPr>
              <p:spPr>
                <a:xfrm>
                  <a:off x="2597700" y="1502726"/>
                  <a:ext cx="368372" cy="399785"/>
                </a:xfrm>
                <a:prstGeom prst="ellipse">
                  <a:avLst/>
                </a:prstGeom>
                <a:blipFill rotWithShape="0">
                  <a:blip r:embed="rId5"/>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타원 20"/>
                <p:cNvSpPr/>
                <p:nvPr/>
              </p:nvSpPr>
              <p:spPr>
                <a:xfrm>
                  <a:off x="3263794" y="3381897"/>
                  <a:ext cx="368372" cy="399785"/>
                </a:xfrm>
                <a:prstGeom prst="ellipse">
                  <a:avLst/>
                </a:prstGeom>
                <a:solidFill>
                  <a:schemeClr val="accent1">
                    <a:lumMod val="60000"/>
                    <a:lumOff val="40000"/>
                  </a:schemeClr>
                </a:solidFill>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𝑠</m:t>
                        </m:r>
                      </m:oMath>
                    </m:oMathPara>
                  </a14:m>
                  <a:endParaRPr lang="ko-KR" altLang="en-US" sz="800" dirty="0"/>
                </a:p>
              </p:txBody>
            </p:sp>
          </mc:Choice>
          <mc:Fallback xmlns="">
            <p:sp>
              <p:nvSpPr>
                <p:cNvPr id="21" name="타원 20"/>
                <p:cNvSpPr>
                  <a:spLocks noRot="1" noChangeAspect="1" noMove="1" noResize="1" noEditPoints="1" noAdjustHandles="1" noChangeArrowheads="1" noChangeShapeType="1" noTextEdit="1"/>
                </p:cNvSpPr>
                <p:nvPr/>
              </p:nvSpPr>
              <p:spPr>
                <a:xfrm>
                  <a:off x="3263794" y="3381897"/>
                  <a:ext cx="368372" cy="399785"/>
                </a:xfrm>
                <a:prstGeom prst="ellipse">
                  <a:avLst/>
                </a:prstGeom>
                <a:blipFill rotWithShape="0">
                  <a:blip r:embed="rId6"/>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타원 21"/>
                <p:cNvSpPr/>
                <p:nvPr/>
              </p:nvSpPr>
              <p:spPr>
                <a:xfrm>
                  <a:off x="2815742" y="3381897"/>
                  <a:ext cx="368372" cy="399785"/>
                </a:xfrm>
                <a:prstGeom prst="ellipse">
                  <a:avLst/>
                </a:prstGeom>
                <a:solidFill>
                  <a:schemeClr val="accent1">
                    <a:lumMod val="60000"/>
                    <a:lumOff val="40000"/>
                  </a:schemeClr>
                </a:solidFill>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𝑠</m:t>
                        </m:r>
                      </m:oMath>
                    </m:oMathPara>
                  </a14:m>
                  <a:endParaRPr lang="ko-KR" altLang="en-US" sz="800" dirty="0"/>
                </a:p>
              </p:txBody>
            </p:sp>
          </mc:Choice>
          <mc:Fallback xmlns="">
            <p:sp>
              <p:nvSpPr>
                <p:cNvPr id="22" name="타원 21"/>
                <p:cNvSpPr>
                  <a:spLocks noRot="1" noChangeAspect="1" noMove="1" noResize="1" noEditPoints="1" noAdjustHandles="1" noChangeArrowheads="1" noChangeShapeType="1" noTextEdit="1"/>
                </p:cNvSpPr>
                <p:nvPr/>
              </p:nvSpPr>
              <p:spPr>
                <a:xfrm>
                  <a:off x="2815742" y="3381897"/>
                  <a:ext cx="368372" cy="399785"/>
                </a:xfrm>
                <a:prstGeom prst="ellipse">
                  <a:avLst/>
                </a:prstGeom>
                <a:blipFill rotWithShape="0">
                  <a:blip r:embed="rId7"/>
                  <a:stretch>
                    <a:fillRect/>
                  </a:stretch>
                </a:blipFill>
                <a:ln w="28575">
                  <a:solidFill>
                    <a:srgbClr val="312F33"/>
                  </a:solidFill>
                </a:ln>
              </p:spPr>
              <p:txBody>
                <a:bodyPr/>
                <a:lstStyle/>
                <a:p>
                  <a:r>
                    <a:rPr lang="en-US">
                      <a:noFill/>
                    </a:rPr>
                    <a:t> </a:t>
                  </a:r>
                </a:p>
              </p:txBody>
            </p:sp>
          </mc:Fallback>
        </mc:AlternateContent>
        <p:cxnSp>
          <p:nvCxnSpPr>
            <p:cNvPr id="26" name="직선 연결선 25"/>
            <p:cNvCxnSpPr>
              <a:stCxn id="10" idx="0"/>
              <a:endCxn id="22" idx="4"/>
            </p:cNvCxnSpPr>
            <p:nvPr/>
          </p:nvCxnSpPr>
          <p:spPr>
            <a:xfrm flipV="1">
              <a:off x="2766062" y="3781682"/>
              <a:ext cx="233867"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직선 연결선 26"/>
            <p:cNvCxnSpPr>
              <a:stCxn id="11" idx="0"/>
              <a:endCxn id="22" idx="4"/>
            </p:cNvCxnSpPr>
            <p:nvPr/>
          </p:nvCxnSpPr>
          <p:spPr>
            <a:xfrm flipH="1" flipV="1">
              <a:off x="2999929" y="3781682"/>
              <a:ext cx="214185"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2" idx="0"/>
              <a:endCxn id="22" idx="4"/>
            </p:cNvCxnSpPr>
            <p:nvPr/>
          </p:nvCxnSpPr>
          <p:spPr>
            <a:xfrm flipH="1" flipV="1">
              <a:off x="2999929" y="3781682"/>
              <a:ext cx="662237"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직선 연결선 37"/>
            <p:cNvCxnSpPr>
              <a:stCxn id="10" idx="0"/>
              <a:endCxn id="21" idx="4"/>
            </p:cNvCxnSpPr>
            <p:nvPr/>
          </p:nvCxnSpPr>
          <p:spPr>
            <a:xfrm flipV="1">
              <a:off x="2766062" y="3781682"/>
              <a:ext cx="681919"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직선 연결선 41"/>
            <p:cNvCxnSpPr>
              <a:stCxn id="11" idx="0"/>
              <a:endCxn id="21" idx="4"/>
            </p:cNvCxnSpPr>
            <p:nvPr/>
          </p:nvCxnSpPr>
          <p:spPr>
            <a:xfrm flipV="1">
              <a:off x="3214114" y="3781682"/>
              <a:ext cx="233867"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직선 연결선 45"/>
            <p:cNvCxnSpPr>
              <a:stCxn id="12" idx="0"/>
              <a:endCxn id="21" idx="4"/>
            </p:cNvCxnSpPr>
            <p:nvPr/>
          </p:nvCxnSpPr>
          <p:spPr>
            <a:xfrm flipH="1" flipV="1">
              <a:off x="3447981" y="3781682"/>
              <a:ext cx="214185" cy="6033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타원 70"/>
                <p:cNvSpPr/>
                <p:nvPr/>
              </p:nvSpPr>
              <p:spPr>
                <a:xfrm>
                  <a:off x="3273204" y="2514394"/>
                  <a:ext cx="368372" cy="399785"/>
                </a:xfrm>
                <a:prstGeom prst="ellipse">
                  <a:avLst/>
                </a:prstGeom>
                <a:solidFill>
                  <a:schemeClr val="accent1">
                    <a:lumMod val="60000"/>
                    <a:lumOff val="40000"/>
                  </a:schemeClr>
                </a:solidFill>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𝑠</m:t>
                        </m:r>
                      </m:oMath>
                    </m:oMathPara>
                  </a14:m>
                  <a:endParaRPr lang="ko-KR" altLang="en-US" sz="800" dirty="0"/>
                </a:p>
              </p:txBody>
            </p:sp>
          </mc:Choice>
          <mc:Fallback xmlns="">
            <p:sp>
              <p:nvSpPr>
                <p:cNvPr id="71" name="타원 70"/>
                <p:cNvSpPr>
                  <a:spLocks noRot="1" noChangeAspect="1" noMove="1" noResize="1" noEditPoints="1" noAdjustHandles="1" noChangeArrowheads="1" noChangeShapeType="1" noTextEdit="1"/>
                </p:cNvSpPr>
                <p:nvPr/>
              </p:nvSpPr>
              <p:spPr>
                <a:xfrm>
                  <a:off x="3273204" y="2514394"/>
                  <a:ext cx="368372" cy="399785"/>
                </a:xfrm>
                <a:prstGeom prst="ellipse">
                  <a:avLst/>
                </a:prstGeom>
                <a:blipFill rotWithShape="0">
                  <a:blip r:embed="rId8"/>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타원 71"/>
                <p:cNvSpPr/>
                <p:nvPr/>
              </p:nvSpPr>
              <p:spPr>
                <a:xfrm>
                  <a:off x="2825152" y="2514394"/>
                  <a:ext cx="368372" cy="399785"/>
                </a:xfrm>
                <a:prstGeom prst="ellipse">
                  <a:avLst/>
                </a:prstGeom>
                <a:solidFill>
                  <a:schemeClr val="accent1">
                    <a:lumMod val="60000"/>
                    <a:lumOff val="40000"/>
                  </a:schemeClr>
                </a:solidFill>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𝑠</m:t>
                        </m:r>
                      </m:oMath>
                    </m:oMathPara>
                  </a14:m>
                  <a:endParaRPr lang="ko-KR" altLang="en-US" sz="800" dirty="0"/>
                </a:p>
              </p:txBody>
            </p:sp>
          </mc:Choice>
          <mc:Fallback xmlns="">
            <p:sp>
              <p:nvSpPr>
                <p:cNvPr id="72" name="타원 71"/>
                <p:cNvSpPr>
                  <a:spLocks noRot="1" noChangeAspect="1" noMove="1" noResize="1" noEditPoints="1" noAdjustHandles="1" noChangeArrowheads="1" noChangeShapeType="1" noTextEdit="1"/>
                </p:cNvSpPr>
                <p:nvPr/>
              </p:nvSpPr>
              <p:spPr>
                <a:xfrm>
                  <a:off x="2825152" y="2514394"/>
                  <a:ext cx="368372" cy="399785"/>
                </a:xfrm>
                <a:prstGeom prst="ellipse">
                  <a:avLst/>
                </a:prstGeom>
                <a:blipFill rotWithShape="0">
                  <a:blip r:embed="rId9"/>
                  <a:stretch>
                    <a:fillRect/>
                  </a:stretch>
                </a:blipFill>
                <a:ln w="28575">
                  <a:solidFill>
                    <a:srgbClr val="312F33"/>
                  </a:solidFill>
                </a:ln>
              </p:spPr>
              <p:txBody>
                <a:bodyPr/>
                <a:lstStyle/>
                <a:p>
                  <a:r>
                    <a:rPr lang="en-US">
                      <a:noFill/>
                    </a:rPr>
                    <a:t> </a:t>
                  </a:r>
                </a:p>
              </p:txBody>
            </p:sp>
          </mc:Fallback>
        </mc:AlternateContent>
        <p:cxnSp>
          <p:nvCxnSpPr>
            <p:cNvPr id="73" name="직선 연결선 72"/>
            <p:cNvCxnSpPr>
              <a:stCxn id="72" idx="0"/>
              <a:endCxn id="19" idx="4"/>
            </p:cNvCxnSpPr>
            <p:nvPr/>
          </p:nvCxnSpPr>
          <p:spPr>
            <a:xfrm flipH="1" flipV="1">
              <a:off x="2781886" y="1902511"/>
              <a:ext cx="227452" cy="611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직선 연결선 73"/>
            <p:cNvCxnSpPr>
              <a:stCxn id="71" idx="0"/>
              <a:endCxn id="19" idx="4"/>
            </p:cNvCxnSpPr>
            <p:nvPr/>
          </p:nvCxnSpPr>
          <p:spPr>
            <a:xfrm flipH="1" flipV="1">
              <a:off x="2781886" y="1902511"/>
              <a:ext cx="675504" cy="61188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타원 75"/>
                <p:cNvSpPr/>
                <p:nvPr/>
              </p:nvSpPr>
              <p:spPr>
                <a:xfrm>
                  <a:off x="3072907" y="1497605"/>
                  <a:ext cx="368372"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𝑜</m:t>
                        </m:r>
                      </m:oMath>
                    </m:oMathPara>
                  </a14:m>
                  <a:endParaRPr lang="ko-KR" altLang="en-US" sz="800" dirty="0"/>
                </a:p>
              </p:txBody>
            </p:sp>
          </mc:Choice>
          <mc:Fallback xmlns="">
            <p:sp>
              <p:nvSpPr>
                <p:cNvPr id="76" name="타원 75"/>
                <p:cNvSpPr>
                  <a:spLocks noRot="1" noChangeAspect="1" noMove="1" noResize="1" noEditPoints="1" noAdjustHandles="1" noChangeArrowheads="1" noChangeShapeType="1" noTextEdit="1"/>
                </p:cNvSpPr>
                <p:nvPr/>
              </p:nvSpPr>
              <p:spPr>
                <a:xfrm>
                  <a:off x="3072907" y="1497605"/>
                  <a:ext cx="368372" cy="399785"/>
                </a:xfrm>
                <a:prstGeom prst="ellipse">
                  <a:avLst/>
                </a:prstGeom>
                <a:blipFill rotWithShape="0">
                  <a:blip r:embed="rId5"/>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타원 76"/>
                <p:cNvSpPr/>
                <p:nvPr/>
              </p:nvSpPr>
              <p:spPr>
                <a:xfrm>
                  <a:off x="3548114" y="1499896"/>
                  <a:ext cx="368372"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𝑜</m:t>
                        </m:r>
                      </m:oMath>
                    </m:oMathPara>
                  </a14:m>
                  <a:endParaRPr lang="ko-KR" altLang="en-US" sz="800" dirty="0"/>
                </a:p>
              </p:txBody>
            </p:sp>
          </mc:Choice>
          <mc:Fallback xmlns="">
            <p:sp>
              <p:nvSpPr>
                <p:cNvPr id="77" name="타원 76"/>
                <p:cNvSpPr>
                  <a:spLocks noRot="1" noChangeAspect="1" noMove="1" noResize="1" noEditPoints="1" noAdjustHandles="1" noChangeArrowheads="1" noChangeShapeType="1" noTextEdit="1"/>
                </p:cNvSpPr>
                <p:nvPr/>
              </p:nvSpPr>
              <p:spPr>
                <a:xfrm>
                  <a:off x="3548114" y="1499896"/>
                  <a:ext cx="368372" cy="399785"/>
                </a:xfrm>
                <a:prstGeom prst="ellipse">
                  <a:avLst/>
                </a:prstGeom>
                <a:blipFill rotWithShape="0">
                  <a:blip r:embed="rId5"/>
                  <a:stretch>
                    <a:fillRect/>
                  </a:stretch>
                </a:blipFill>
                <a:ln w="28575">
                  <a:solidFill>
                    <a:srgbClr val="312F33"/>
                  </a:solidFill>
                </a:ln>
              </p:spPr>
              <p:txBody>
                <a:bodyPr/>
                <a:lstStyle/>
                <a:p>
                  <a:r>
                    <a:rPr lang="en-US">
                      <a:noFill/>
                    </a:rPr>
                    <a:t> </a:t>
                  </a:r>
                </a:p>
              </p:txBody>
            </p:sp>
          </mc:Fallback>
        </mc:AlternateContent>
        <p:cxnSp>
          <p:nvCxnSpPr>
            <p:cNvPr id="78" name="직선 연결선 77"/>
            <p:cNvCxnSpPr>
              <a:stCxn id="72" idx="0"/>
              <a:endCxn id="76" idx="4"/>
            </p:cNvCxnSpPr>
            <p:nvPr/>
          </p:nvCxnSpPr>
          <p:spPr>
            <a:xfrm flipV="1">
              <a:off x="3009339" y="1897389"/>
              <a:ext cx="247755" cy="617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직선 연결선 78"/>
            <p:cNvCxnSpPr>
              <a:stCxn id="72" idx="0"/>
              <a:endCxn id="77" idx="4"/>
            </p:cNvCxnSpPr>
            <p:nvPr/>
          </p:nvCxnSpPr>
          <p:spPr>
            <a:xfrm flipV="1">
              <a:off x="3009338" y="1899681"/>
              <a:ext cx="722962" cy="61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71" idx="0"/>
              <a:endCxn id="76" idx="4"/>
            </p:cNvCxnSpPr>
            <p:nvPr/>
          </p:nvCxnSpPr>
          <p:spPr>
            <a:xfrm flipH="1" flipV="1">
              <a:off x="3257094" y="1897389"/>
              <a:ext cx="200297" cy="617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71" idx="0"/>
              <a:endCxn id="77" idx="4"/>
            </p:cNvCxnSpPr>
            <p:nvPr/>
          </p:nvCxnSpPr>
          <p:spPr>
            <a:xfrm flipV="1">
              <a:off x="3457390" y="1899681"/>
              <a:ext cx="274910" cy="614713"/>
            </a:xfrm>
            <a:prstGeom prst="line">
              <a:avLst/>
            </a:prstGeom>
          </p:spPr>
          <p:style>
            <a:lnRef idx="1">
              <a:schemeClr val="accent1"/>
            </a:lnRef>
            <a:fillRef idx="0">
              <a:schemeClr val="accent1"/>
            </a:fillRef>
            <a:effectRef idx="0">
              <a:schemeClr val="accent1"/>
            </a:effectRef>
            <a:fontRef idx="minor">
              <a:schemeClr val="tx1"/>
            </a:fontRef>
          </p:style>
        </p:cxnSp>
        <p:pic>
          <p:nvPicPr>
            <p:cNvPr id="122" name="그림 121"/>
            <p:cNvPicPr>
              <a:picLocks noChangeAspect="1"/>
            </p:cNvPicPr>
            <p:nvPr/>
          </p:nvPicPr>
          <p:blipFill>
            <a:blip r:embed="rId10"/>
            <a:stretch>
              <a:fillRect/>
            </a:stretch>
          </p:blipFill>
          <p:spPr>
            <a:xfrm>
              <a:off x="4859419" y="1576759"/>
              <a:ext cx="283986" cy="3252093"/>
            </a:xfrm>
            <a:prstGeom prst="rect">
              <a:avLst/>
            </a:prstGeom>
          </p:spPr>
        </p:pic>
      </p:grpSp>
      <p:grpSp>
        <p:nvGrpSpPr>
          <p:cNvPr id="15" name="Group 14"/>
          <p:cNvGrpSpPr/>
          <p:nvPr/>
        </p:nvGrpSpPr>
        <p:grpSpPr>
          <a:xfrm>
            <a:off x="7322919" y="2737760"/>
            <a:ext cx="4036952" cy="3287211"/>
            <a:chOff x="6220098" y="1464653"/>
            <a:chExt cx="4036952" cy="3287211"/>
          </a:xfrm>
        </p:grpSpPr>
        <p:sp>
          <p:nvSpPr>
            <p:cNvPr id="88" name="모서리가 둥근 직사각형 87"/>
            <p:cNvSpPr/>
            <p:nvPr/>
          </p:nvSpPr>
          <p:spPr>
            <a:xfrm>
              <a:off x="6330795" y="2312289"/>
              <a:ext cx="1692020" cy="1570291"/>
            </a:xfrm>
            <a:prstGeom prst="roundRect">
              <a:avLst>
                <a:gd name="adj" fmla="val 7084"/>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a:t>
              </a:r>
              <a:endParaRPr lang="ko-KR" altLang="en-US" dirty="0"/>
            </a:p>
          </p:txBody>
        </p:sp>
        <mc:AlternateContent xmlns:mc="http://schemas.openxmlformats.org/markup-compatibility/2006" xmlns:a14="http://schemas.microsoft.com/office/drawing/2010/main">
          <mc:Choice Requires="a14">
            <p:sp>
              <p:nvSpPr>
                <p:cNvPr id="89" name="타원 88"/>
                <p:cNvSpPr/>
                <p:nvPr/>
              </p:nvSpPr>
              <p:spPr>
                <a:xfrm>
                  <a:off x="6220098" y="4352079"/>
                  <a:ext cx="652593"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altLang="ko-KR" sz="1400" i="1" dirty="0">
                                <a:latin typeface="Cambria Math"/>
                              </a:rPr>
                            </m:ctrlPr>
                          </m:sSubPr>
                          <m:e>
                            <m:r>
                              <a:rPr lang="en-US" altLang="ko-KR" sz="1400" b="0" i="1" dirty="0">
                                <a:latin typeface="Cambria Math" panose="02040503050406030204" pitchFamily="18" charset="0"/>
                              </a:rPr>
                              <m:t>𝑥</m:t>
                            </m:r>
                          </m:e>
                          <m:sub>
                            <m:r>
                              <a:rPr lang="en-US" altLang="ko-KR" sz="1400" b="0" i="1" dirty="0">
                                <a:solidFill>
                                  <a:srgbClr val="FF0000"/>
                                </a:solidFill>
                                <a:latin typeface="Cambria Math" panose="02040503050406030204" pitchFamily="18" charset="0"/>
                              </a:rPr>
                              <m:t>𝑡</m:t>
                            </m:r>
                            <m:r>
                              <a:rPr lang="en-US" altLang="ko-KR" sz="1400" b="0" i="1" dirty="0">
                                <a:solidFill>
                                  <a:srgbClr val="FF0000"/>
                                </a:solidFill>
                                <a:latin typeface="Cambria Math" panose="02040503050406030204" pitchFamily="18" charset="0"/>
                              </a:rPr>
                              <m:t>−1</m:t>
                            </m:r>
                          </m:sub>
                        </m:sSub>
                      </m:oMath>
                    </m:oMathPara>
                  </a14:m>
                  <a:endParaRPr lang="ko-KR" altLang="en-US" sz="800" dirty="0"/>
                </a:p>
              </p:txBody>
            </p:sp>
          </mc:Choice>
          <mc:Fallback xmlns="">
            <p:sp>
              <p:nvSpPr>
                <p:cNvPr id="89" name="타원 88"/>
                <p:cNvSpPr>
                  <a:spLocks noRot="1" noChangeAspect="1" noMove="1" noResize="1" noEditPoints="1" noAdjustHandles="1" noChangeArrowheads="1" noChangeShapeType="1" noTextEdit="1"/>
                </p:cNvSpPr>
                <p:nvPr/>
              </p:nvSpPr>
              <p:spPr>
                <a:xfrm>
                  <a:off x="6220098" y="4352079"/>
                  <a:ext cx="652593" cy="399785"/>
                </a:xfrm>
                <a:prstGeom prst="ellipse">
                  <a:avLst/>
                </a:prstGeom>
                <a:blipFill rotWithShape="0">
                  <a:blip r:embed="rId11"/>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타원 89"/>
                <p:cNvSpPr/>
                <p:nvPr/>
              </p:nvSpPr>
              <p:spPr>
                <a:xfrm>
                  <a:off x="6915290" y="4352079"/>
                  <a:ext cx="652593"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altLang="ko-KR" sz="1400" i="1" dirty="0">
                                <a:latin typeface="Cambria Math"/>
                              </a:rPr>
                            </m:ctrlPr>
                          </m:sSubPr>
                          <m:e>
                            <m:r>
                              <a:rPr lang="en-US" altLang="ko-KR" sz="1400" b="0" i="1" dirty="0">
                                <a:latin typeface="Cambria Math" panose="02040503050406030204" pitchFamily="18" charset="0"/>
                              </a:rPr>
                              <m:t>𝑥</m:t>
                            </m:r>
                          </m:e>
                          <m:sub>
                            <m:r>
                              <a:rPr lang="en-US" altLang="ko-KR" sz="1400" b="0" i="1" dirty="0">
                                <a:solidFill>
                                  <a:srgbClr val="FF0000"/>
                                </a:solidFill>
                                <a:latin typeface="Cambria Math" panose="02040503050406030204" pitchFamily="18" charset="0"/>
                              </a:rPr>
                              <m:t>𝑡</m:t>
                            </m:r>
                          </m:sub>
                        </m:sSub>
                      </m:oMath>
                    </m:oMathPara>
                  </a14:m>
                  <a:endParaRPr lang="ko-KR" altLang="en-US" sz="800" dirty="0"/>
                </a:p>
              </p:txBody>
            </p:sp>
          </mc:Choice>
          <mc:Fallback xmlns="">
            <p:sp>
              <p:nvSpPr>
                <p:cNvPr id="90" name="타원 89"/>
                <p:cNvSpPr>
                  <a:spLocks noRot="1" noChangeAspect="1" noMove="1" noResize="1" noEditPoints="1" noAdjustHandles="1" noChangeArrowheads="1" noChangeShapeType="1" noTextEdit="1"/>
                </p:cNvSpPr>
                <p:nvPr/>
              </p:nvSpPr>
              <p:spPr>
                <a:xfrm>
                  <a:off x="6915290" y="4352079"/>
                  <a:ext cx="652593" cy="399785"/>
                </a:xfrm>
                <a:prstGeom prst="ellipse">
                  <a:avLst/>
                </a:prstGeom>
                <a:blipFill rotWithShape="0">
                  <a:blip r:embed="rId12"/>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타원 90"/>
                <p:cNvSpPr/>
                <p:nvPr/>
              </p:nvSpPr>
              <p:spPr>
                <a:xfrm>
                  <a:off x="7602243" y="4352079"/>
                  <a:ext cx="652593"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altLang="ko-KR" sz="1400" i="1" dirty="0">
                                <a:latin typeface="Cambria Math"/>
                              </a:rPr>
                            </m:ctrlPr>
                          </m:sSubPr>
                          <m:e>
                            <m:r>
                              <a:rPr lang="en-US" altLang="ko-KR" sz="1400" b="0" i="1" dirty="0">
                                <a:latin typeface="Cambria Math" panose="02040503050406030204" pitchFamily="18" charset="0"/>
                              </a:rPr>
                              <m:t>𝑥</m:t>
                            </m:r>
                          </m:e>
                          <m:sub>
                            <m:r>
                              <a:rPr lang="en-US" altLang="ko-KR" sz="1400" b="0" i="1" dirty="0">
                                <a:solidFill>
                                  <a:srgbClr val="FF0000"/>
                                </a:solidFill>
                                <a:latin typeface="Cambria Math" panose="02040503050406030204" pitchFamily="18" charset="0"/>
                              </a:rPr>
                              <m:t>𝑡</m:t>
                            </m:r>
                            <m:r>
                              <a:rPr lang="en-US" altLang="ko-KR" sz="1400" b="0" i="1" dirty="0">
                                <a:solidFill>
                                  <a:srgbClr val="FF0000"/>
                                </a:solidFill>
                                <a:latin typeface="Cambria Math" panose="02040503050406030204" pitchFamily="18" charset="0"/>
                              </a:rPr>
                              <m:t>+1</m:t>
                            </m:r>
                          </m:sub>
                        </m:sSub>
                      </m:oMath>
                    </m:oMathPara>
                  </a14:m>
                  <a:endParaRPr lang="ko-KR" altLang="en-US" sz="800" dirty="0"/>
                </a:p>
              </p:txBody>
            </p:sp>
          </mc:Choice>
          <mc:Fallback xmlns="">
            <p:sp>
              <p:nvSpPr>
                <p:cNvPr id="91" name="타원 90"/>
                <p:cNvSpPr>
                  <a:spLocks noRot="1" noChangeAspect="1" noMove="1" noResize="1" noEditPoints="1" noAdjustHandles="1" noChangeArrowheads="1" noChangeShapeType="1" noTextEdit="1"/>
                </p:cNvSpPr>
                <p:nvPr/>
              </p:nvSpPr>
              <p:spPr>
                <a:xfrm>
                  <a:off x="7602243" y="4352079"/>
                  <a:ext cx="652593" cy="399785"/>
                </a:xfrm>
                <a:prstGeom prst="ellipse">
                  <a:avLst/>
                </a:prstGeom>
                <a:blipFill rotWithShape="0">
                  <a:blip r:embed="rId13"/>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타원 92"/>
                <p:cNvSpPr/>
                <p:nvPr/>
              </p:nvSpPr>
              <p:spPr>
                <a:xfrm>
                  <a:off x="6265584" y="1469774"/>
                  <a:ext cx="593266"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altLang="ko-KR" sz="1400" i="1" dirty="0">
                                <a:latin typeface="Cambria Math"/>
                              </a:rPr>
                            </m:ctrlPr>
                          </m:sSubPr>
                          <m:e>
                            <m:r>
                              <a:rPr lang="en-US" altLang="ko-KR" sz="1400" b="0" i="1" dirty="0">
                                <a:latin typeface="Cambria Math" panose="02040503050406030204" pitchFamily="18" charset="0"/>
                              </a:rPr>
                              <m:t>𝑜</m:t>
                            </m:r>
                          </m:e>
                          <m:sub>
                            <m:r>
                              <a:rPr lang="en-US" altLang="ko-KR" sz="1400" b="0" i="1" dirty="0">
                                <a:solidFill>
                                  <a:srgbClr val="FF0000"/>
                                </a:solidFill>
                                <a:latin typeface="Cambria Math" panose="02040503050406030204" pitchFamily="18" charset="0"/>
                              </a:rPr>
                              <m:t>𝑡</m:t>
                            </m:r>
                            <m:r>
                              <a:rPr lang="en-US" altLang="ko-KR" sz="1400" b="0" i="1" dirty="0">
                                <a:solidFill>
                                  <a:srgbClr val="FF0000"/>
                                </a:solidFill>
                                <a:latin typeface="Cambria Math" panose="02040503050406030204" pitchFamily="18" charset="0"/>
                              </a:rPr>
                              <m:t>−1</m:t>
                            </m:r>
                          </m:sub>
                        </m:sSub>
                      </m:oMath>
                    </m:oMathPara>
                  </a14:m>
                  <a:endParaRPr lang="ko-KR" altLang="en-US" sz="800" dirty="0"/>
                </a:p>
              </p:txBody>
            </p:sp>
          </mc:Choice>
          <mc:Fallback xmlns="">
            <p:sp>
              <p:nvSpPr>
                <p:cNvPr id="93" name="타원 92"/>
                <p:cNvSpPr>
                  <a:spLocks noRot="1" noChangeAspect="1" noMove="1" noResize="1" noEditPoints="1" noAdjustHandles="1" noChangeArrowheads="1" noChangeShapeType="1" noTextEdit="1"/>
                </p:cNvSpPr>
                <p:nvPr/>
              </p:nvSpPr>
              <p:spPr>
                <a:xfrm>
                  <a:off x="6265584" y="1469774"/>
                  <a:ext cx="593266" cy="399785"/>
                </a:xfrm>
                <a:prstGeom prst="ellipse">
                  <a:avLst/>
                </a:prstGeom>
                <a:blipFill rotWithShape="0">
                  <a:blip r:embed="rId14"/>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타원 94"/>
                <p:cNvSpPr/>
                <p:nvPr/>
              </p:nvSpPr>
              <p:spPr>
                <a:xfrm>
                  <a:off x="7200647" y="3348945"/>
                  <a:ext cx="368372" cy="399785"/>
                </a:xfrm>
                <a:prstGeom prst="ellipse">
                  <a:avLst/>
                </a:prstGeom>
                <a:solidFill>
                  <a:schemeClr val="accent1">
                    <a:lumMod val="60000"/>
                    <a:lumOff val="40000"/>
                  </a:schemeClr>
                </a:solidFill>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𝑠</m:t>
                        </m:r>
                      </m:oMath>
                    </m:oMathPara>
                  </a14:m>
                  <a:endParaRPr lang="ko-KR" altLang="en-US" sz="800" dirty="0"/>
                </a:p>
              </p:txBody>
            </p:sp>
          </mc:Choice>
          <mc:Fallback xmlns="">
            <p:sp>
              <p:nvSpPr>
                <p:cNvPr id="95" name="타원 94"/>
                <p:cNvSpPr>
                  <a:spLocks noRot="1" noChangeAspect="1" noMove="1" noResize="1" noEditPoints="1" noAdjustHandles="1" noChangeArrowheads="1" noChangeShapeType="1" noTextEdit="1"/>
                </p:cNvSpPr>
                <p:nvPr/>
              </p:nvSpPr>
              <p:spPr>
                <a:xfrm>
                  <a:off x="7200647" y="3348945"/>
                  <a:ext cx="368372" cy="399785"/>
                </a:xfrm>
                <a:prstGeom prst="ellipse">
                  <a:avLst/>
                </a:prstGeom>
                <a:blipFill rotWithShape="0">
                  <a:blip r:embed="rId6"/>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타원 95"/>
                <p:cNvSpPr/>
                <p:nvPr/>
              </p:nvSpPr>
              <p:spPr>
                <a:xfrm>
                  <a:off x="6752595" y="3348945"/>
                  <a:ext cx="368372" cy="399785"/>
                </a:xfrm>
                <a:prstGeom prst="ellipse">
                  <a:avLst/>
                </a:prstGeom>
                <a:solidFill>
                  <a:schemeClr val="accent1">
                    <a:lumMod val="60000"/>
                    <a:lumOff val="40000"/>
                  </a:schemeClr>
                </a:solidFill>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𝑠</m:t>
                        </m:r>
                      </m:oMath>
                    </m:oMathPara>
                  </a14:m>
                  <a:endParaRPr lang="ko-KR" altLang="en-US" sz="800" dirty="0"/>
                </a:p>
              </p:txBody>
            </p:sp>
          </mc:Choice>
          <mc:Fallback xmlns="">
            <p:sp>
              <p:nvSpPr>
                <p:cNvPr id="96" name="타원 95"/>
                <p:cNvSpPr>
                  <a:spLocks noRot="1" noChangeAspect="1" noMove="1" noResize="1" noEditPoints="1" noAdjustHandles="1" noChangeArrowheads="1" noChangeShapeType="1" noTextEdit="1"/>
                </p:cNvSpPr>
                <p:nvPr/>
              </p:nvSpPr>
              <p:spPr>
                <a:xfrm>
                  <a:off x="6752595" y="3348945"/>
                  <a:ext cx="368372" cy="399785"/>
                </a:xfrm>
                <a:prstGeom prst="ellipse">
                  <a:avLst/>
                </a:prstGeom>
                <a:blipFill rotWithShape="0">
                  <a:blip r:embed="rId7"/>
                  <a:stretch>
                    <a:fillRect/>
                  </a:stretch>
                </a:blipFill>
                <a:ln w="28575">
                  <a:solidFill>
                    <a:srgbClr val="312F33"/>
                  </a:solidFill>
                </a:ln>
              </p:spPr>
              <p:txBody>
                <a:bodyPr/>
                <a:lstStyle/>
                <a:p>
                  <a:r>
                    <a:rPr lang="en-US">
                      <a:noFill/>
                    </a:rPr>
                    <a:t> </a:t>
                  </a:r>
                </a:p>
              </p:txBody>
            </p:sp>
          </mc:Fallback>
        </mc:AlternateContent>
        <p:cxnSp>
          <p:nvCxnSpPr>
            <p:cNvPr id="97" name="직선 연결선 96"/>
            <p:cNvCxnSpPr>
              <a:stCxn id="89" idx="0"/>
              <a:endCxn id="96" idx="4"/>
            </p:cNvCxnSpPr>
            <p:nvPr/>
          </p:nvCxnSpPr>
          <p:spPr>
            <a:xfrm flipV="1">
              <a:off x="6546395" y="3748730"/>
              <a:ext cx="390387"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직선 연결선 97"/>
            <p:cNvCxnSpPr>
              <a:stCxn id="90" idx="0"/>
              <a:endCxn id="96" idx="4"/>
            </p:cNvCxnSpPr>
            <p:nvPr/>
          </p:nvCxnSpPr>
          <p:spPr>
            <a:xfrm flipH="1" flipV="1">
              <a:off x="6936782" y="3748730"/>
              <a:ext cx="304805"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직선 연결선 98"/>
            <p:cNvCxnSpPr>
              <a:stCxn id="91" idx="0"/>
              <a:endCxn id="96" idx="4"/>
            </p:cNvCxnSpPr>
            <p:nvPr/>
          </p:nvCxnSpPr>
          <p:spPr>
            <a:xfrm flipH="1" flipV="1">
              <a:off x="6936781" y="3748730"/>
              <a:ext cx="991758"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직선 연결선 100"/>
            <p:cNvCxnSpPr>
              <a:stCxn id="89" idx="0"/>
              <a:endCxn id="95" idx="4"/>
            </p:cNvCxnSpPr>
            <p:nvPr/>
          </p:nvCxnSpPr>
          <p:spPr>
            <a:xfrm flipV="1">
              <a:off x="6546395" y="3748730"/>
              <a:ext cx="838439"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직선 연결선 102"/>
            <p:cNvCxnSpPr>
              <a:stCxn id="90" idx="0"/>
              <a:endCxn id="95" idx="4"/>
            </p:cNvCxnSpPr>
            <p:nvPr/>
          </p:nvCxnSpPr>
          <p:spPr>
            <a:xfrm flipV="1">
              <a:off x="7241587" y="3748730"/>
              <a:ext cx="143247" cy="60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직선 연결선 104"/>
            <p:cNvCxnSpPr>
              <a:stCxn id="91" idx="0"/>
              <a:endCxn id="95" idx="4"/>
            </p:cNvCxnSpPr>
            <p:nvPr/>
          </p:nvCxnSpPr>
          <p:spPr>
            <a:xfrm flipH="1" flipV="1">
              <a:off x="7384833" y="3748730"/>
              <a:ext cx="543706" cy="6033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타원 108"/>
                <p:cNvSpPr/>
                <p:nvPr/>
              </p:nvSpPr>
              <p:spPr>
                <a:xfrm>
                  <a:off x="7193581" y="2481442"/>
                  <a:ext cx="368372" cy="399785"/>
                </a:xfrm>
                <a:prstGeom prst="ellipse">
                  <a:avLst/>
                </a:prstGeom>
                <a:solidFill>
                  <a:schemeClr val="accent1">
                    <a:lumMod val="60000"/>
                    <a:lumOff val="40000"/>
                  </a:schemeClr>
                </a:solidFill>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𝑠</m:t>
                        </m:r>
                      </m:oMath>
                    </m:oMathPara>
                  </a14:m>
                  <a:endParaRPr lang="ko-KR" altLang="en-US" sz="800" dirty="0"/>
                </a:p>
              </p:txBody>
            </p:sp>
          </mc:Choice>
          <mc:Fallback xmlns="">
            <p:sp>
              <p:nvSpPr>
                <p:cNvPr id="109" name="타원 108"/>
                <p:cNvSpPr>
                  <a:spLocks noRot="1" noChangeAspect="1" noMove="1" noResize="1" noEditPoints="1" noAdjustHandles="1" noChangeArrowheads="1" noChangeShapeType="1" noTextEdit="1"/>
                </p:cNvSpPr>
                <p:nvPr/>
              </p:nvSpPr>
              <p:spPr>
                <a:xfrm>
                  <a:off x="7193581" y="2481442"/>
                  <a:ext cx="368372" cy="399785"/>
                </a:xfrm>
                <a:prstGeom prst="ellipse">
                  <a:avLst/>
                </a:prstGeom>
                <a:blipFill rotWithShape="0">
                  <a:blip r:embed="rId8"/>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타원 109"/>
                <p:cNvSpPr/>
                <p:nvPr/>
              </p:nvSpPr>
              <p:spPr>
                <a:xfrm>
                  <a:off x="6745529" y="2481442"/>
                  <a:ext cx="368372" cy="399785"/>
                </a:xfrm>
                <a:prstGeom prst="ellipse">
                  <a:avLst/>
                </a:prstGeom>
                <a:solidFill>
                  <a:schemeClr val="accent1">
                    <a:lumMod val="60000"/>
                    <a:lumOff val="40000"/>
                  </a:schemeClr>
                </a:solidFill>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left"/>
                      </m:oMathParaPr>
                      <m:oMath xmlns:m="http://schemas.openxmlformats.org/officeDocument/2006/math">
                        <m:r>
                          <a:rPr lang="en-US" altLang="ko-KR" sz="1400" b="0" i="1" dirty="0">
                            <a:latin typeface="Cambria Math" panose="02040503050406030204" pitchFamily="18" charset="0"/>
                          </a:rPr>
                          <m:t>𝑠</m:t>
                        </m:r>
                      </m:oMath>
                    </m:oMathPara>
                  </a14:m>
                  <a:endParaRPr lang="ko-KR" altLang="en-US" sz="800" dirty="0"/>
                </a:p>
              </p:txBody>
            </p:sp>
          </mc:Choice>
          <mc:Fallback xmlns="">
            <p:sp>
              <p:nvSpPr>
                <p:cNvPr id="110" name="타원 109"/>
                <p:cNvSpPr>
                  <a:spLocks noRot="1" noChangeAspect="1" noMove="1" noResize="1" noEditPoints="1" noAdjustHandles="1" noChangeArrowheads="1" noChangeShapeType="1" noTextEdit="1"/>
                </p:cNvSpPr>
                <p:nvPr/>
              </p:nvSpPr>
              <p:spPr>
                <a:xfrm>
                  <a:off x="6745529" y="2481442"/>
                  <a:ext cx="368372" cy="399785"/>
                </a:xfrm>
                <a:prstGeom prst="ellipse">
                  <a:avLst/>
                </a:prstGeom>
                <a:blipFill rotWithShape="0">
                  <a:blip r:embed="rId9"/>
                  <a:stretch>
                    <a:fillRect/>
                  </a:stretch>
                </a:blipFill>
                <a:ln w="28575">
                  <a:solidFill>
                    <a:srgbClr val="312F33"/>
                  </a:solidFill>
                </a:ln>
              </p:spPr>
              <p:txBody>
                <a:bodyPr/>
                <a:lstStyle/>
                <a:p>
                  <a:r>
                    <a:rPr lang="en-US">
                      <a:noFill/>
                    </a:rPr>
                    <a:t> </a:t>
                  </a:r>
                </a:p>
              </p:txBody>
            </p:sp>
          </mc:Fallback>
        </mc:AlternateContent>
        <p:cxnSp>
          <p:nvCxnSpPr>
            <p:cNvPr id="111" name="직선 연결선 110"/>
            <p:cNvCxnSpPr>
              <a:stCxn id="110" idx="0"/>
              <a:endCxn id="93" idx="4"/>
            </p:cNvCxnSpPr>
            <p:nvPr/>
          </p:nvCxnSpPr>
          <p:spPr>
            <a:xfrm flipH="1" flipV="1">
              <a:off x="6562217" y="1869559"/>
              <a:ext cx="367498" cy="611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직선 연결선 111"/>
            <p:cNvCxnSpPr>
              <a:stCxn id="109" idx="0"/>
              <a:endCxn id="93" idx="4"/>
            </p:cNvCxnSpPr>
            <p:nvPr/>
          </p:nvCxnSpPr>
          <p:spPr>
            <a:xfrm flipH="1" flipV="1">
              <a:off x="6562217" y="1869559"/>
              <a:ext cx="815550" cy="61188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타원 112"/>
                <p:cNvSpPr/>
                <p:nvPr/>
              </p:nvSpPr>
              <p:spPr>
                <a:xfrm>
                  <a:off x="6905551" y="1464653"/>
                  <a:ext cx="593266"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altLang="ko-KR" sz="1400" i="1" dirty="0">
                                <a:latin typeface="Cambria Math"/>
                              </a:rPr>
                            </m:ctrlPr>
                          </m:sSubPr>
                          <m:e>
                            <m:r>
                              <a:rPr lang="en-US" altLang="ko-KR" sz="1400" b="0" i="1" dirty="0">
                                <a:latin typeface="Cambria Math" panose="02040503050406030204" pitchFamily="18" charset="0"/>
                              </a:rPr>
                              <m:t>𝑜</m:t>
                            </m:r>
                          </m:e>
                          <m:sub>
                            <m:r>
                              <a:rPr lang="en-US" altLang="ko-KR" sz="1400" b="0" i="1" dirty="0">
                                <a:solidFill>
                                  <a:srgbClr val="FF0000"/>
                                </a:solidFill>
                                <a:latin typeface="Cambria Math" panose="02040503050406030204" pitchFamily="18" charset="0"/>
                              </a:rPr>
                              <m:t>𝑡</m:t>
                            </m:r>
                          </m:sub>
                        </m:sSub>
                      </m:oMath>
                    </m:oMathPara>
                  </a14:m>
                  <a:endParaRPr lang="ko-KR" altLang="en-US" sz="800" dirty="0"/>
                </a:p>
              </p:txBody>
            </p:sp>
          </mc:Choice>
          <mc:Fallback xmlns="">
            <p:sp>
              <p:nvSpPr>
                <p:cNvPr id="113" name="타원 112"/>
                <p:cNvSpPr>
                  <a:spLocks noRot="1" noChangeAspect="1" noMove="1" noResize="1" noEditPoints="1" noAdjustHandles="1" noChangeArrowheads="1" noChangeShapeType="1" noTextEdit="1"/>
                </p:cNvSpPr>
                <p:nvPr/>
              </p:nvSpPr>
              <p:spPr>
                <a:xfrm>
                  <a:off x="6905551" y="1464653"/>
                  <a:ext cx="593266" cy="399785"/>
                </a:xfrm>
                <a:prstGeom prst="ellipse">
                  <a:avLst/>
                </a:prstGeom>
                <a:blipFill rotWithShape="0">
                  <a:blip r:embed="rId15"/>
                  <a:stretch>
                    <a:fillRect/>
                  </a:stretch>
                </a:blipFill>
                <a:ln w="28575">
                  <a:solidFill>
                    <a:srgbClr val="312F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타원 113"/>
                <p:cNvSpPr/>
                <p:nvPr/>
              </p:nvSpPr>
              <p:spPr>
                <a:xfrm>
                  <a:off x="7537280" y="1466944"/>
                  <a:ext cx="593266" cy="399785"/>
                </a:xfrm>
                <a:prstGeom prst="ellipse">
                  <a:avLst/>
                </a:prstGeom>
                <a:ln w="28575">
                  <a:solidFill>
                    <a:srgbClr val="312F33"/>
                  </a:solidFill>
                </a:ln>
              </p:spPr>
              <p:style>
                <a:lnRef idx="2">
                  <a:schemeClr val="dk1"/>
                </a:lnRef>
                <a:fillRef idx="1">
                  <a:schemeClr val="lt1"/>
                </a:fillRef>
                <a:effectRef idx="0">
                  <a:schemeClr val="dk1"/>
                </a:effectRef>
                <a:fontRef idx="minor">
                  <a:schemeClr val="dk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altLang="ko-KR" sz="1400" i="1" dirty="0">
                                <a:latin typeface="Cambria Math"/>
                              </a:rPr>
                            </m:ctrlPr>
                          </m:sSubPr>
                          <m:e>
                            <m:r>
                              <a:rPr lang="en-US" altLang="ko-KR" sz="1400" b="0" i="1" dirty="0">
                                <a:latin typeface="Cambria Math" panose="02040503050406030204" pitchFamily="18" charset="0"/>
                              </a:rPr>
                              <m:t>𝑜</m:t>
                            </m:r>
                          </m:e>
                          <m:sub>
                            <m:r>
                              <a:rPr lang="en-US" altLang="ko-KR" sz="1400" b="0" i="1" dirty="0">
                                <a:solidFill>
                                  <a:srgbClr val="FF0000"/>
                                </a:solidFill>
                                <a:latin typeface="Cambria Math" panose="02040503050406030204" pitchFamily="18" charset="0"/>
                              </a:rPr>
                              <m:t>𝑡</m:t>
                            </m:r>
                            <m:r>
                              <a:rPr lang="en-US" altLang="ko-KR" sz="1400" b="0" i="1" dirty="0">
                                <a:solidFill>
                                  <a:srgbClr val="FF0000"/>
                                </a:solidFill>
                                <a:latin typeface="Cambria Math" panose="02040503050406030204" pitchFamily="18" charset="0"/>
                              </a:rPr>
                              <m:t>+1</m:t>
                            </m:r>
                          </m:sub>
                        </m:sSub>
                      </m:oMath>
                    </m:oMathPara>
                  </a14:m>
                  <a:endParaRPr lang="ko-KR" altLang="en-US" sz="800" dirty="0"/>
                </a:p>
              </p:txBody>
            </p:sp>
          </mc:Choice>
          <mc:Fallback xmlns="">
            <p:sp>
              <p:nvSpPr>
                <p:cNvPr id="114" name="타원 113"/>
                <p:cNvSpPr>
                  <a:spLocks noRot="1" noChangeAspect="1" noMove="1" noResize="1" noEditPoints="1" noAdjustHandles="1" noChangeArrowheads="1" noChangeShapeType="1" noTextEdit="1"/>
                </p:cNvSpPr>
                <p:nvPr/>
              </p:nvSpPr>
              <p:spPr>
                <a:xfrm>
                  <a:off x="7537280" y="1466944"/>
                  <a:ext cx="593266" cy="399785"/>
                </a:xfrm>
                <a:prstGeom prst="ellipse">
                  <a:avLst/>
                </a:prstGeom>
                <a:blipFill rotWithShape="0">
                  <a:blip r:embed="rId16"/>
                  <a:stretch>
                    <a:fillRect/>
                  </a:stretch>
                </a:blipFill>
                <a:ln w="28575">
                  <a:solidFill>
                    <a:srgbClr val="312F33"/>
                  </a:solidFill>
                </a:ln>
              </p:spPr>
              <p:txBody>
                <a:bodyPr/>
                <a:lstStyle/>
                <a:p>
                  <a:r>
                    <a:rPr lang="en-US">
                      <a:noFill/>
                    </a:rPr>
                    <a:t> </a:t>
                  </a:r>
                </a:p>
              </p:txBody>
            </p:sp>
          </mc:Fallback>
        </mc:AlternateContent>
        <p:cxnSp>
          <p:nvCxnSpPr>
            <p:cNvPr id="115" name="직선 연결선 114"/>
            <p:cNvCxnSpPr>
              <a:stCxn id="110" idx="0"/>
              <a:endCxn id="113" idx="4"/>
            </p:cNvCxnSpPr>
            <p:nvPr/>
          </p:nvCxnSpPr>
          <p:spPr>
            <a:xfrm flipV="1">
              <a:off x="6929716" y="1864437"/>
              <a:ext cx="272469" cy="617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직선 연결선 115"/>
            <p:cNvCxnSpPr>
              <a:stCxn id="110" idx="0"/>
              <a:endCxn id="114" idx="4"/>
            </p:cNvCxnSpPr>
            <p:nvPr/>
          </p:nvCxnSpPr>
          <p:spPr>
            <a:xfrm flipV="1">
              <a:off x="6929715" y="1866729"/>
              <a:ext cx="904198" cy="61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직선 연결선 116"/>
            <p:cNvCxnSpPr>
              <a:stCxn id="109" idx="0"/>
              <a:endCxn id="113" idx="4"/>
            </p:cNvCxnSpPr>
            <p:nvPr/>
          </p:nvCxnSpPr>
          <p:spPr>
            <a:xfrm flipH="1" flipV="1">
              <a:off x="7202185" y="1864437"/>
              <a:ext cx="175583" cy="617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직선 연결선 117"/>
            <p:cNvCxnSpPr>
              <a:stCxn id="109" idx="0"/>
              <a:endCxn id="114" idx="4"/>
            </p:cNvCxnSpPr>
            <p:nvPr/>
          </p:nvCxnSpPr>
          <p:spPr>
            <a:xfrm flipV="1">
              <a:off x="7377767" y="1866729"/>
              <a:ext cx="456146" cy="614713"/>
            </a:xfrm>
            <a:prstGeom prst="line">
              <a:avLst/>
            </a:prstGeom>
          </p:spPr>
          <p:style>
            <a:lnRef idx="1">
              <a:schemeClr val="accent1"/>
            </a:lnRef>
            <a:fillRef idx="0">
              <a:schemeClr val="accent1"/>
            </a:fillRef>
            <a:effectRef idx="0">
              <a:schemeClr val="accent1"/>
            </a:effectRef>
            <a:fontRef idx="minor">
              <a:schemeClr val="tx1"/>
            </a:fontRef>
          </p:style>
        </p:cxnSp>
        <p:pic>
          <p:nvPicPr>
            <p:cNvPr id="119" name="그림 118"/>
            <p:cNvPicPr>
              <a:picLocks noChangeAspect="1"/>
            </p:cNvPicPr>
            <p:nvPr/>
          </p:nvPicPr>
          <p:blipFill>
            <a:blip r:embed="rId17"/>
            <a:stretch>
              <a:fillRect/>
            </a:stretch>
          </p:blipFill>
          <p:spPr>
            <a:xfrm>
              <a:off x="8865905" y="1503422"/>
              <a:ext cx="1241292" cy="3247514"/>
            </a:xfrm>
            <a:prstGeom prst="rect">
              <a:avLst/>
            </a:prstGeom>
          </p:spPr>
        </p:pic>
        <p:pic>
          <p:nvPicPr>
            <p:cNvPr id="4098" name="Picture 2" descr="https://cdn4.iconfinder.com/data/icons/defaulticon/icons/png/256x256/help.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52491" y="2584598"/>
              <a:ext cx="1042198" cy="1042199"/>
            </a:xfrm>
            <a:prstGeom prst="rect">
              <a:avLst/>
            </a:prstGeom>
            <a:noFill/>
            <a:extLst>
              <a:ext uri="{909E8E84-426E-40DD-AFC4-6F175D3DCCD1}">
                <a14:hiddenFill xmlns:a14="http://schemas.microsoft.com/office/drawing/2010/main">
                  <a:solidFill>
                    <a:srgbClr val="FFFFFF"/>
                  </a:solidFill>
                </a14:hiddenFill>
              </a:ext>
            </a:extLst>
          </p:spPr>
        </p:pic>
        <p:sp>
          <p:nvSpPr>
            <p:cNvPr id="61" name="왼쪽으로 구부러진 화살표 60"/>
            <p:cNvSpPr/>
            <p:nvPr/>
          </p:nvSpPr>
          <p:spPr>
            <a:xfrm>
              <a:off x="9688209" y="2461262"/>
              <a:ext cx="568841" cy="1288868"/>
            </a:xfrm>
            <a:prstGeom prst="curvedLef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solidFill>
                  <a:schemeClr val="tx1"/>
                </a:solidFill>
              </a:endParaRPr>
            </a:p>
          </p:txBody>
        </p:sp>
      </p:grpSp>
      <p:sp>
        <p:nvSpPr>
          <p:cNvPr id="14" name="Rectangle 13"/>
          <p:cNvSpPr/>
          <p:nvPr/>
        </p:nvSpPr>
        <p:spPr>
          <a:xfrm>
            <a:off x="236443" y="6336344"/>
            <a:ext cx="5832294" cy="369332"/>
          </a:xfrm>
          <a:prstGeom prst="rect">
            <a:avLst/>
          </a:prstGeom>
        </p:spPr>
        <p:txBody>
          <a:bodyPr wrap="square">
            <a:spAutoFit/>
          </a:bodyPr>
          <a:lstStyle/>
          <a:p>
            <a:pPr algn="ctr"/>
            <a:r>
              <a:rPr lang="en-US" altLang="ko-KR" dirty="0"/>
              <a:t>Inputs and outputs are independent </a:t>
            </a:r>
            <a:endParaRPr lang="ko-KR" altLang="en-US" dirty="0"/>
          </a:p>
        </p:txBody>
      </p:sp>
      <p:sp>
        <p:nvSpPr>
          <p:cNvPr id="16" name="Rectangle 15"/>
          <p:cNvSpPr/>
          <p:nvPr/>
        </p:nvSpPr>
        <p:spPr>
          <a:xfrm>
            <a:off x="6123264" y="6336344"/>
            <a:ext cx="5788175" cy="369332"/>
          </a:xfrm>
          <a:prstGeom prst="rect">
            <a:avLst/>
          </a:prstGeom>
        </p:spPr>
        <p:txBody>
          <a:bodyPr wrap="square">
            <a:spAutoFit/>
          </a:bodyPr>
          <a:lstStyle/>
          <a:p>
            <a:pPr lvl="1" algn="ctr"/>
            <a:r>
              <a:rPr lang="en-US" altLang="ko-KR" dirty="0">
                <a:solidFill>
                  <a:srgbClr val="FF0000"/>
                </a:solidFill>
              </a:rPr>
              <a:t>Sequential inputs and outputs</a:t>
            </a:r>
            <a:endParaRPr lang="ko-KR" altLang="en-US" dirty="0">
              <a:solidFill>
                <a:srgbClr val="FF0000"/>
              </a:solidFill>
            </a:endParaRPr>
          </a:p>
        </p:txBody>
      </p:sp>
      <p:sp>
        <p:nvSpPr>
          <p:cNvPr id="4" name="Slide Number Placeholder 3"/>
          <p:cNvSpPr>
            <a:spLocks noGrp="1"/>
          </p:cNvSpPr>
          <p:nvPr>
            <p:ph type="sldNum" sz="quarter" idx="12"/>
          </p:nvPr>
        </p:nvSpPr>
        <p:spPr/>
        <p:txBody>
          <a:bodyPr/>
          <a:lstStyle/>
          <a:p>
            <a:fld id="{71E4830E-B8E5-A849-B299-C150F95FFD18}" type="slidenum">
              <a:rPr lang="en-US" smtClean="0"/>
              <a:t>40</a:t>
            </a:fld>
            <a:endParaRPr lang="en-US"/>
          </a:p>
        </p:txBody>
      </p:sp>
    </p:spTree>
    <p:extLst>
      <p:ext uri="{BB962C8B-B14F-4D97-AF65-F5344CB8AC3E}">
        <p14:creationId xmlns:p14="http://schemas.microsoft.com/office/powerpoint/2010/main" val="37156084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smtClean="0"/>
              <a:t>RNN - Overview</a:t>
            </a:r>
            <a:endParaRPr lang="en-US" sz="3600"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75731" y="5445465"/>
                <a:ext cx="8179902" cy="876704"/>
              </a:xfrm>
            </p:spPr>
            <p:txBody>
              <a:bodyPr>
                <a:noAutofit/>
              </a:bodyPr>
              <a:lstStyle/>
              <a:p>
                <a14:m>
                  <m:oMath xmlns:m="http://schemas.openxmlformats.org/officeDocument/2006/math">
                    <m:sSub>
                      <m:sSubPr>
                        <m:ctrlPr>
                          <a:rPr lang="en-US" altLang="ko-KR" sz="2400" i="1" smtClean="0">
                            <a:latin typeface="Cambria Math"/>
                          </a:rPr>
                        </m:ctrlPr>
                      </m:sSubPr>
                      <m:e>
                        <m:r>
                          <a:rPr lang="en-US" altLang="ko-KR" sz="2400" b="1" i="1" smtClean="0">
                            <a:latin typeface="Cambria Math" panose="02040503050406030204" pitchFamily="18" charset="0"/>
                          </a:rPr>
                          <m:t>𝒙</m:t>
                        </m:r>
                      </m:e>
                      <m:sub>
                        <m:r>
                          <a:rPr lang="en-US" altLang="ko-KR" sz="2400" b="1" i="1" smtClean="0">
                            <a:latin typeface="Cambria Math" panose="02040503050406030204" pitchFamily="18" charset="0"/>
                          </a:rPr>
                          <m:t>𝒕</m:t>
                        </m:r>
                      </m:sub>
                    </m:sSub>
                    <m:r>
                      <a:rPr lang="en-US" altLang="ko-KR" sz="2400" b="1" i="1" smtClean="0">
                        <a:latin typeface="Cambria Math" panose="02040503050406030204" pitchFamily="18" charset="0"/>
                      </a:rPr>
                      <m:t>:</m:t>
                    </m:r>
                  </m:oMath>
                </a14:m>
                <a:r>
                  <a:rPr lang="en-US" altLang="ko-KR" sz="2400" dirty="0" smtClean="0"/>
                  <a:t> </a:t>
                </a:r>
                <a:r>
                  <a:rPr lang="en-US" altLang="ko-KR" sz="2400" b="0" dirty="0" smtClean="0"/>
                  <a:t>the input at time step </a:t>
                </a:r>
                <a14:m>
                  <m:oMath xmlns:m="http://schemas.openxmlformats.org/officeDocument/2006/math">
                    <m:r>
                      <a:rPr lang="en-US" altLang="ko-KR" sz="2400" b="0" i="1" dirty="0" smtClean="0">
                        <a:latin typeface="Cambria Math" panose="02040503050406030204" pitchFamily="18" charset="0"/>
                      </a:rPr>
                      <m:t>𝑡</m:t>
                    </m:r>
                  </m:oMath>
                </a14:m>
                <a:endParaRPr lang="en-US" altLang="ko-KR" sz="2400" b="0" dirty="0" smtClean="0"/>
              </a:p>
              <a:p>
                <a14:m>
                  <m:oMath xmlns:m="http://schemas.openxmlformats.org/officeDocument/2006/math">
                    <m:sSub>
                      <m:sSubPr>
                        <m:ctrlPr>
                          <a:rPr lang="en-US" altLang="ko-KR" sz="2400" i="1" smtClean="0">
                            <a:latin typeface="Cambria Math"/>
                          </a:rPr>
                        </m:ctrlPr>
                      </m:sSubPr>
                      <m:e>
                        <m:r>
                          <a:rPr lang="en-US" altLang="ko-KR" sz="2400" b="1" i="1" smtClean="0">
                            <a:latin typeface="Cambria Math" panose="02040503050406030204" pitchFamily="18" charset="0"/>
                          </a:rPr>
                          <m:t>𝒔</m:t>
                        </m:r>
                      </m:e>
                      <m:sub>
                        <m:r>
                          <a:rPr lang="en-US" altLang="ko-KR" sz="2400" b="1" i="1" smtClean="0">
                            <a:latin typeface="Cambria Math" panose="02040503050406030204" pitchFamily="18" charset="0"/>
                          </a:rPr>
                          <m:t>𝒕</m:t>
                        </m:r>
                      </m:sub>
                    </m:sSub>
                  </m:oMath>
                </a14:m>
                <a:r>
                  <a:rPr lang="en-US" altLang="ko-KR" sz="2400" dirty="0" smtClean="0"/>
                  <a:t>:</a:t>
                </a:r>
                <a:r>
                  <a:rPr lang="en-US" altLang="ko-KR" sz="2400" b="0" dirty="0" smtClean="0"/>
                  <a:t> the hidden state at time </a:t>
                </a:r>
                <a14:m>
                  <m:oMath xmlns:m="http://schemas.openxmlformats.org/officeDocument/2006/math">
                    <m:r>
                      <a:rPr lang="en-US" altLang="ko-KR" sz="2400" b="0" i="1" dirty="0" smtClean="0">
                        <a:latin typeface="Cambria Math" panose="02040503050406030204" pitchFamily="18" charset="0"/>
                      </a:rPr>
                      <m:t>𝑡</m:t>
                    </m:r>
                  </m:oMath>
                </a14:m>
                <a:endParaRPr lang="en-US" altLang="ko-KR" sz="2400" b="0" dirty="0" smtClean="0"/>
              </a:p>
              <a:p>
                <a14:m>
                  <m:oMath xmlns:m="http://schemas.openxmlformats.org/officeDocument/2006/math">
                    <m:sSub>
                      <m:sSubPr>
                        <m:ctrlPr>
                          <a:rPr lang="en-US" altLang="ko-KR" sz="2400" i="1">
                            <a:latin typeface="Cambria Math"/>
                          </a:rPr>
                        </m:ctrlPr>
                      </m:sSubPr>
                      <m:e>
                        <m:r>
                          <a:rPr lang="en-US" altLang="ko-KR" sz="2400" b="1" i="1" smtClean="0">
                            <a:latin typeface="Cambria Math" panose="02040503050406030204" pitchFamily="18" charset="0"/>
                          </a:rPr>
                          <m:t>𝒐</m:t>
                        </m:r>
                      </m:e>
                      <m:sub>
                        <m:r>
                          <a:rPr lang="en-US" altLang="ko-KR" sz="2400" i="1">
                            <a:latin typeface="Cambria Math" panose="02040503050406030204" pitchFamily="18" charset="0"/>
                          </a:rPr>
                          <m:t>𝒕</m:t>
                        </m:r>
                      </m:sub>
                    </m:sSub>
                  </m:oMath>
                </a14:m>
                <a:r>
                  <a:rPr lang="en-US" altLang="ko-KR" sz="2400" dirty="0"/>
                  <a:t>:</a:t>
                </a:r>
                <a:r>
                  <a:rPr lang="en-US" altLang="ko-KR" sz="2400" b="0" dirty="0"/>
                  <a:t> the </a:t>
                </a:r>
                <a:r>
                  <a:rPr lang="en-US" altLang="ko-KR" sz="2400" b="0" dirty="0" smtClean="0"/>
                  <a:t>output </a:t>
                </a:r>
                <a:r>
                  <a:rPr lang="en-US" altLang="ko-KR" sz="2400" b="0" dirty="0"/>
                  <a:t>state at time </a:t>
                </a:r>
                <a14:m>
                  <m:oMath xmlns:m="http://schemas.openxmlformats.org/officeDocument/2006/math">
                    <m:r>
                      <a:rPr lang="en-US" altLang="ko-KR" sz="2400" b="0" i="1" dirty="0">
                        <a:latin typeface="Cambria Math" panose="02040503050406030204" pitchFamily="18" charset="0"/>
                      </a:rPr>
                      <m:t>𝑡</m:t>
                    </m:r>
                  </m:oMath>
                </a14:m>
                <a:endParaRPr lang="en-US" altLang="ko-KR" sz="2400" b="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75731" y="5445465"/>
                <a:ext cx="8179902" cy="876704"/>
              </a:xfrm>
              <a:blipFill rotWithShape="1">
                <a:blip r:embed="rId3"/>
                <a:stretch>
                  <a:fillRect l="-1043" t="-9722" b="-68056"/>
                </a:stretch>
              </a:blipFill>
            </p:spPr>
            <p:txBody>
              <a:bodyPr/>
              <a:lstStyle/>
              <a:p>
                <a:r>
                  <a:rPr lang="en-US">
                    <a:noFill/>
                  </a:rPr>
                  <a:t> </a:t>
                </a:r>
              </a:p>
            </p:txBody>
          </p:sp>
        </mc:Fallback>
      </mc:AlternateContent>
      <p:pic>
        <p:nvPicPr>
          <p:cNvPr id="6" name="내용 개체 틀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511" y="2319041"/>
            <a:ext cx="7879543" cy="3094646"/>
          </a:xfrm>
          <a:prstGeom prst="rect">
            <a:avLst/>
          </a:prstGeom>
        </p:spPr>
      </p:pic>
      <p:sp>
        <p:nvSpPr>
          <p:cNvPr id="2" name="Slide Number Placeholder 1"/>
          <p:cNvSpPr>
            <a:spLocks noGrp="1"/>
          </p:cNvSpPr>
          <p:nvPr>
            <p:ph type="sldNum" sz="quarter" idx="12"/>
          </p:nvPr>
        </p:nvSpPr>
        <p:spPr/>
        <p:txBody>
          <a:bodyPr/>
          <a:lstStyle/>
          <a:p>
            <a:fld id="{71E4830E-B8E5-A849-B299-C150F95FFD18}" type="slidenum">
              <a:rPr lang="en-US" smtClean="0"/>
              <a:t>41</a:t>
            </a:fld>
            <a:endParaRPr lang="en-US"/>
          </a:p>
        </p:txBody>
      </p:sp>
      <p:sp>
        <p:nvSpPr>
          <p:cNvPr id="7" name="내용 개체 틀 2"/>
          <p:cNvSpPr txBox="1">
            <a:spLocks/>
          </p:cNvSpPr>
          <p:nvPr/>
        </p:nvSpPr>
        <p:spPr>
          <a:xfrm>
            <a:off x="875731" y="1880689"/>
            <a:ext cx="8179902" cy="8767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ko-KR" sz="2400" dirty="0" smtClean="0"/>
              <a:t>RNN has an internal memory to process sequences of inputs.</a:t>
            </a:r>
            <a:endParaRPr lang="en-US" altLang="ko-KR" sz="2400" dirty="0"/>
          </a:p>
        </p:txBody>
      </p:sp>
    </p:spTree>
    <p:extLst>
      <p:ext uri="{BB962C8B-B14F-4D97-AF65-F5344CB8AC3E}">
        <p14:creationId xmlns:p14="http://schemas.microsoft.com/office/powerpoint/2010/main" val="684553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smtClean="0"/>
              <a:t>RNN - Technical Aspects</a:t>
            </a:r>
            <a:endParaRPr lang="en-US" sz="3600" dirty="0"/>
          </a:p>
        </p:txBody>
      </p:sp>
      <p:sp>
        <p:nvSpPr>
          <p:cNvPr id="3" name="내용 개체 틀 2"/>
          <p:cNvSpPr>
            <a:spLocks noGrp="1"/>
          </p:cNvSpPr>
          <p:nvPr>
            <p:ph idx="1"/>
          </p:nvPr>
        </p:nvSpPr>
        <p:spPr>
          <a:xfrm>
            <a:off x="467833" y="1935127"/>
            <a:ext cx="5816475" cy="1790330"/>
          </a:xfrm>
        </p:spPr>
        <p:txBody>
          <a:bodyPr>
            <a:normAutofit/>
          </a:bodyPr>
          <a:lstStyle/>
          <a:p>
            <a:r>
              <a:rPr lang="en-US" altLang="ko-KR" dirty="0" smtClean="0"/>
              <a:t>Standard RNN</a:t>
            </a:r>
          </a:p>
          <a:p>
            <a:pPr lvl="1"/>
            <a:r>
              <a:rPr lang="en-US" altLang="ko-KR" dirty="0" smtClean="0"/>
              <a:t>The sensitivity of the input values</a:t>
            </a:r>
            <a:br>
              <a:rPr lang="en-US" altLang="ko-KR" dirty="0" smtClean="0"/>
            </a:br>
            <a:r>
              <a:rPr lang="en-US" altLang="ko-KR" dirty="0" smtClean="0"/>
              <a:t>decays over time</a:t>
            </a:r>
          </a:p>
          <a:p>
            <a:pPr lvl="1"/>
            <a:r>
              <a:rPr lang="en-US" altLang="ko-KR" dirty="0" smtClean="0"/>
              <a:t>The network forgets the previous input</a:t>
            </a:r>
          </a:p>
        </p:txBody>
      </p:sp>
      <p:pic>
        <p:nvPicPr>
          <p:cNvPr id="6" name="그림 5"/>
          <p:cNvPicPr>
            <a:picLocks noChangeAspect="1"/>
          </p:cNvPicPr>
          <p:nvPr/>
        </p:nvPicPr>
        <p:blipFill>
          <a:blip r:embed="rId3"/>
          <a:stretch>
            <a:fillRect/>
          </a:stretch>
        </p:blipFill>
        <p:spPr>
          <a:xfrm>
            <a:off x="6418466" y="1933174"/>
            <a:ext cx="5192288" cy="2029226"/>
          </a:xfrm>
          <a:prstGeom prst="rect">
            <a:avLst/>
          </a:prstGeom>
          <a:ln w="19050">
            <a:solidFill>
              <a:srgbClr val="EA1200"/>
            </a:solidFill>
          </a:ln>
        </p:spPr>
      </p:pic>
      <p:pic>
        <p:nvPicPr>
          <p:cNvPr id="7" name="그림 6"/>
          <p:cNvPicPr>
            <a:picLocks noChangeAspect="1"/>
          </p:cNvPicPr>
          <p:nvPr/>
        </p:nvPicPr>
        <p:blipFill>
          <a:blip r:embed="rId4"/>
          <a:stretch>
            <a:fillRect/>
          </a:stretch>
        </p:blipFill>
        <p:spPr>
          <a:xfrm>
            <a:off x="6418465" y="4247152"/>
            <a:ext cx="5192288" cy="2067732"/>
          </a:xfrm>
          <a:prstGeom prst="rect">
            <a:avLst/>
          </a:prstGeom>
          <a:ln w="19050">
            <a:solidFill>
              <a:srgbClr val="FFC000"/>
            </a:solidFill>
          </a:ln>
        </p:spPr>
      </p:pic>
      <p:sp>
        <p:nvSpPr>
          <p:cNvPr id="12" name="내용 개체 틀 2"/>
          <p:cNvSpPr txBox="1">
            <a:spLocks/>
          </p:cNvSpPr>
          <p:nvPr/>
        </p:nvSpPr>
        <p:spPr>
          <a:xfrm>
            <a:off x="467832" y="4279316"/>
            <a:ext cx="5816475" cy="203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ko-KR" dirty="0" smtClean="0"/>
              <a:t>Long-Short Term Memory (LSTM) </a:t>
            </a:r>
            <a:endParaRPr lang="en-US" altLang="ko-KR" baseline="30000" dirty="0" smtClean="0"/>
          </a:p>
          <a:p>
            <a:pPr lvl="1"/>
            <a:r>
              <a:rPr lang="en-US" altLang="ko-KR" dirty="0" smtClean="0"/>
              <a:t>The cell remember the input as long as </a:t>
            </a:r>
            <a:br>
              <a:rPr lang="en-US" altLang="ko-KR" dirty="0" smtClean="0"/>
            </a:br>
            <a:r>
              <a:rPr lang="en-US" altLang="ko-KR" dirty="0" smtClean="0"/>
              <a:t>it wants</a:t>
            </a:r>
          </a:p>
          <a:p>
            <a:pPr lvl="1"/>
            <a:r>
              <a:rPr lang="en-US" altLang="ko-KR" dirty="0" smtClean="0"/>
              <a:t>The output can be used anytime it wants</a:t>
            </a:r>
          </a:p>
        </p:txBody>
      </p:sp>
      <p:sp>
        <p:nvSpPr>
          <p:cNvPr id="2" name="Slide Number Placeholder 1"/>
          <p:cNvSpPr>
            <a:spLocks noGrp="1"/>
          </p:cNvSpPr>
          <p:nvPr>
            <p:ph type="sldNum" sz="quarter" idx="12"/>
          </p:nvPr>
        </p:nvSpPr>
        <p:spPr/>
        <p:txBody>
          <a:bodyPr/>
          <a:lstStyle/>
          <a:p>
            <a:fld id="{71E4830E-B8E5-A849-B299-C150F95FFD18}" type="slidenum">
              <a:rPr lang="en-US" smtClean="0"/>
              <a:t>42</a:t>
            </a:fld>
            <a:endParaRPr lang="en-US"/>
          </a:p>
        </p:txBody>
      </p:sp>
    </p:spTree>
    <p:extLst>
      <p:ext uri="{BB962C8B-B14F-4D97-AF65-F5344CB8AC3E}">
        <p14:creationId xmlns:p14="http://schemas.microsoft.com/office/powerpoint/2010/main" val="35780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fade">
                                      <p:cBhvr>
                                        <p:cTn id="1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smtClean="0"/>
              <a:t>Overall Procedure</a:t>
            </a:r>
            <a:endParaRPr lang="en-US" sz="3600"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002214" y="1830387"/>
                <a:ext cx="6172200" cy="4525963"/>
              </a:xfrm>
            </p:spPr>
            <p:txBody>
              <a:bodyPr>
                <a:normAutofit/>
              </a:bodyPr>
              <a:lstStyle/>
              <a:p>
                <a:r>
                  <a:rPr lang="en-US" altLang="ko-KR" dirty="0" smtClean="0">
                    <a:solidFill>
                      <a:schemeClr val="tx1"/>
                    </a:solidFill>
                  </a:rPr>
                  <a:t>Initialization</a:t>
                </a:r>
              </a:p>
              <a:p>
                <a:r>
                  <a:rPr lang="en-US" altLang="ko-KR" dirty="0" smtClean="0">
                    <a:solidFill>
                      <a:schemeClr val="tx1"/>
                    </a:solidFill>
                  </a:rPr>
                  <a:t>Forward Propagation</a:t>
                </a:r>
              </a:p>
              <a:p>
                <a:pPr marL="742950" lvl="2" indent="-342900"/>
                <a14:m>
                  <m:oMath xmlns:m="http://schemas.openxmlformats.org/officeDocument/2006/math">
                    <m:sSub>
                      <m:sSubPr>
                        <m:ctrlPr>
                          <a:rPr lang="en-US" altLang="ko-KR" sz="1800" i="1" smtClean="0">
                            <a:solidFill>
                              <a:schemeClr val="tx1"/>
                            </a:solidFill>
                            <a:latin typeface="Cambria Math"/>
                          </a:rPr>
                        </m:ctrlPr>
                      </m:sSubPr>
                      <m:e>
                        <m:r>
                          <a:rPr lang="en-US" altLang="ko-KR" sz="1800" b="0" i="1" smtClean="0">
                            <a:solidFill>
                              <a:schemeClr val="tx1"/>
                            </a:solidFill>
                            <a:latin typeface="Cambria Math" panose="02040503050406030204" pitchFamily="18" charset="0"/>
                          </a:rPr>
                          <m:t>𝑠</m:t>
                        </m:r>
                      </m:e>
                      <m:sub>
                        <m:r>
                          <a:rPr lang="en-US" altLang="ko-KR" sz="1800" b="0" i="1" smtClean="0">
                            <a:solidFill>
                              <a:schemeClr val="tx1"/>
                            </a:solidFill>
                            <a:latin typeface="Cambria Math" panose="02040503050406030204" pitchFamily="18" charset="0"/>
                          </a:rPr>
                          <m:t>𝑡</m:t>
                        </m:r>
                      </m:sub>
                    </m:sSub>
                    <m:r>
                      <a:rPr lang="en-US" altLang="ko-KR" sz="1800" b="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𝑓</m:t>
                    </m:r>
                    <m:d>
                      <m:dPr>
                        <m:ctrlPr>
                          <a:rPr lang="en-US" altLang="ko-KR" sz="1800" i="1">
                            <a:solidFill>
                              <a:schemeClr val="tx1"/>
                            </a:solidFill>
                            <a:latin typeface="Cambria Math"/>
                          </a:rPr>
                        </m:ctrlPr>
                      </m:dPr>
                      <m:e>
                        <m:r>
                          <a:rPr lang="en-US" altLang="ko-KR" sz="1800" i="1">
                            <a:solidFill>
                              <a:schemeClr val="tx1"/>
                            </a:solidFill>
                            <a:latin typeface="Cambria Math" panose="02040503050406030204" pitchFamily="18" charset="0"/>
                          </a:rPr>
                          <m:t>𝑈</m:t>
                        </m:r>
                        <m:sSub>
                          <m:sSubPr>
                            <m:ctrlPr>
                              <a:rPr lang="en-US" altLang="ko-KR" sz="1800" i="1">
                                <a:solidFill>
                                  <a:schemeClr val="tx1"/>
                                </a:solidFill>
                                <a:latin typeface="Cambria Math"/>
                              </a:rPr>
                            </m:ctrlPr>
                          </m:sSubPr>
                          <m:e>
                            <m:r>
                              <a:rPr lang="en-US" altLang="ko-KR" sz="1800" i="1">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𝑡</m:t>
                            </m:r>
                          </m:sub>
                        </m:sSub>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𝑊</m:t>
                        </m:r>
                        <m:sSub>
                          <m:sSubPr>
                            <m:ctrlPr>
                              <a:rPr lang="en-US" altLang="ko-KR" sz="1800" i="1">
                                <a:solidFill>
                                  <a:schemeClr val="tx1"/>
                                </a:solidFill>
                                <a:latin typeface="Cambria Math"/>
                              </a:rPr>
                            </m:ctrlPr>
                          </m:sSubPr>
                          <m:e>
                            <m:r>
                              <a:rPr lang="en-US" altLang="ko-KR" sz="1800" i="1">
                                <a:solidFill>
                                  <a:schemeClr val="tx1"/>
                                </a:solidFill>
                                <a:latin typeface="Cambria Math" panose="02040503050406030204" pitchFamily="18" charset="0"/>
                              </a:rPr>
                              <m:t>𝑠</m:t>
                            </m:r>
                          </m:e>
                          <m:sub>
                            <m:r>
                              <a:rPr lang="en-US" altLang="ko-KR" sz="1800" i="1">
                                <a:solidFill>
                                  <a:schemeClr val="tx1"/>
                                </a:solidFill>
                                <a:latin typeface="Cambria Math" panose="02040503050406030204" pitchFamily="18" charset="0"/>
                              </a:rPr>
                              <m:t>𝑡</m:t>
                            </m:r>
                            <m:r>
                              <a:rPr lang="en-US" altLang="ko-KR" sz="1800" i="1">
                                <a:solidFill>
                                  <a:schemeClr val="tx1"/>
                                </a:solidFill>
                                <a:latin typeface="Cambria Math" panose="02040503050406030204" pitchFamily="18" charset="0"/>
                              </a:rPr>
                              <m:t>−1</m:t>
                            </m:r>
                          </m:sub>
                        </m:sSub>
                      </m:e>
                    </m:d>
                  </m:oMath>
                </a14:m>
                <a:endParaRPr lang="en-US" altLang="ko-KR" sz="1800" dirty="0" smtClean="0">
                  <a:solidFill>
                    <a:schemeClr val="tx1"/>
                  </a:solidFill>
                </a:endParaRPr>
              </a:p>
              <a:p>
                <a:r>
                  <a:rPr lang="en-US" altLang="ko-KR" dirty="0" smtClean="0">
                    <a:solidFill>
                      <a:schemeClr val="tx1"/>
                    </a:solidFill>
                  </a:rPr>
                  <a:t>Calculating the loss</a:t>
                </a:r>
              </a:p>
              <a:p>
                <a:pPr marL="742950" lvl="2" indent="-342900"/>
                <a14:m>
                  <m:oMath xmlns:m="http://schemas.openxmlformats.org/officeDocument/2006/math">
                    <m:r>
                      <a:rPr lang="en-US" altLang="ko-KR" sz="1600" i="1">
                        <a:latin typeface="Cambria Math" panose="02040503050406030204" pitchFamily="18" charset="0"/>
                      </a:rPr>
                      <m:t>𝐿</m:t>
                    </m:r>
                    <m:d>
                      <m:dPr>
                        <m:ctrlPr>
                          <a:rPr lang="en-US" altLang="ko-KR" sz="1600" i="1">
                            <a:latin typeface="Cambria Math"/>
                          </a:rPr>
                        </m:ctrlPr>
                      </m:dPr>
                      <m:e>
                        <m:r>
                          <a:rPr lang="en-US" altLang="ko-KR" sz="1600" i="1">
                            <a:latin typeface="Cambria Math" panose="02040503050406030204" pitchFamily="18" charset="0"/>
                          </a:rPr>
                          <m:t>𝑦</m:t>
                        </m:r>
                        <m:r>
                          <a:rPr lang="en-US" altLang="ko-KR" sz="1600" i="1">
                            <a:latin typeface="Cambria Math" panose="02040503050406030204" pitchFamily="18" charset="0"/>
                          </a:rPr>
                          <m:t>,</m:t>
                        </m:r>
                        <m:r>
                          <a:rPr lang="en-US" altLang="ko-KR" sz="1600" i="1">
                            <a:latin typeface="Cambria Math" panose="02040503050406030204" pitchFamily="18" charset="0"/>
                          </a:rPr>
                          <m:t>𝑜</m:t>
                        </m:r>
                      </m:e>
                    </m:d>
                    <m:r>
                      <a:rPr lang="en-US" altLang="ko-KR" sz="1600" i="1">
                        <a:latin typeface="Cambria Math" panose="02040503050406030204" pitchFamily="18" charset="0"/>
                      </a:rPr>
                      <m:t>=−</m:t>
                    </m:r>
                    <m:f>
                      <m:fPr>
                        <m:ctrlPr>
                          <a:rPr lang="en-US" altLang="ko-KR" sz="1600" i="1">
                            <a:latin typeface="Cambria Math"/>
                          </a:rPr>
                        </m:ctrlPr>
                      </m:fPr>
                      <m:num>
                        <m:r>
                          <a:rPr lang="en-US" altLang="ko-KR" sz="1600" i="1">
                            <a:latin typeface="Cambria Math" panose="02040503050406030204" pitchFamily="18" charset="0"/>
                          </a:rPr>
                          <m:t>1</m:t>
                        </m:r>
                      </m:num>
                      <m:den>
                        <m:r>
                          <a:rPr lang="en-US" altLang="ko-KR" sz="1600" i="1">
                            <a:latin typeface="Cambria Math" panose="02040503050406030204" pitchFamily="18" charset="0"/>
                          </a:rPr>
                          <m:t>𝑁</m:t>
                        </m:r>
                      </m:den>
                    </m:f>
                    <m:nary>
                      <m:naryPr>
                        <m:chr m:val="∑"/>
                        <m:supHide m:val="on"/>
                        <m:ctrlPr>
                          <a:rPr lang="en-US" altLang="ko-KR" sz="1600" i="1">
                            <a:latin typeface="Cambria Math"/>
                          </a:rPr>
                        </m:ctrlPr>
                      </m:naryPr>
                      <m:sub>
                        <m:r>
                          <m:rPr>
                            <m:brk m:alnAt="7"/>
                          </m:rPr>
                          <a:rPr lang="en-US" altLang="ko-KR" sz="1600" i="1">
                            <a:latin typeface="Cambria Math" panose="02040503050406030204" pitchFamily="18" charset="0"/>
                          </a:rPr>
                          <m:t>𝑛</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𝑁</m:t>
                        </m:r>
                      </m:sub>
                      <m:sup/>
                      <m:e>
                        <m:sSub>
                          <m:sSubPr>
                            <m:ctrlPr>
                              <a:rPr lang="en-US" altLang="ko-KR" sz="1600" i="1">
                                <a:latin typeface="Cambria Math"/>
                              </a:rPr>
                            </m:ctrlPr>
                          </m:sSubPr>
                          <m:e>
                            <m:r>
                              <a:rPr lang="en-US" altLang="ko-KR" sz="1600" i="1">
                                <a:latin typeface="Cambria Math" panose="02040503050406030204" pitchFamily="18" charset="0"/>
                              </a:rPr>
                              <m:t>𝑦</m:t>
                            </m:r>
                          </m:e>
                          <m:sub>
                            <m:r>
                              <a:rPr lang="en-US" altLang="ko-KR" sz="1600" i="1">
                                <a:latin typeface="Cambria Math" panose="02040503050406030204" pitchFamily="18" charset="0"/>
                              </a:rPr>
                              <m:t>𝑛</m:t>
                            </m:r>
                          </m:sub>
                        </m:sSub>
                        <m:r>
                          <m:rPr>
                            <m:sty m:val="p"/>
                          </m:rPr>
                          <a:rPr lang="en-US" altLang="ko-KR" sz="1600">
                            <a:latin typeface="Cambria Math" panose="02040503050406030204" pitchFamily="18" charset="0"/>
                          </a:rPr>
                          <m:t>log</m:t>
                        </m:r>
                        <m:r>
                          <a:rPr lang="en-US" altLang="ko-KR" sz="1600" i="1">
                            <a:latin typeface="Cambria Math" panose="02040503050406030204" pitchFamily="18" charset="0"/>
                          </a:rPr>
                          <m:t>⁡(</m:t>
                        </m:r>
                        <m:sSub>
                          <m:sSubPr>
                            <m:ctrlPr>
                              <a:rPr lang="en-US" altLang="ko-KR" sz="1600" i="1">
                                <a:latin typeface="Cambria Math"/>
                              </a:rPr>
                            </m:ctrlPr>
                          </m:sSubPr>
                          <m:e>
                            <m:r>
                              <a:rPr lang="en-US" altLang="ko-KR" sz="1600" i="1">
                                <a:latin typeface="Cambria Math" panose="02040503050406030204" pitchFamily="18" charset="0"/>
                              </a:rPr>
                              <m:t>𝑜</m:t>
                            </m:r>
                          </m:e>
                          <m:sub>
                            <m:r>
                              <a:rPr lang="en-US" altLang="ko-KR" sz="1600" i="1">
                                <a:latin typeface="Cambria Math" panose="02040503050406030204" pitchFamily="18" charset="0"/>
                              </a:rPr>
                              <m:t>𝑛</m:t>
                            </m:r>
                          </m:sub>
                        </m:sSub>
                        <m:r>
                          <a:rPr lang="en-US" altLang="ko-KR" sz="1600" i="1">
                            <a:latin typeface="Cambria Math" panose="02040503050406030204" pitchFamily="18" charset="0"/>
                          </a:rPr>
                          <m:t>)</m:t>
                        </m:r>
                      </m:e>
                    </m:nary>
                  </m:oMath>
                </a14:m>
                <a:r>
                  <a:rPr lang="en-US" altLang="ko-KR" sz="1600" dirty="0"/>
                  <a:t> </a:t>
                </a:r>
                <a:endParaRPr lang="en-US" altLang="ko-KR" dirty="0" smtClean="0">
                  <a:solidFill>
                    <a:schemeClr val="tx1"/>
                  </a:solidFill>
                </a:endParaRPr>
              </a:p>
              <a:p>
                <a:r>
                  <a:rPr lang="en-US" altLang="ko-KR" dirty="0" smtClean="0">
                    <a:solidFill>
                      <a:schemeClr val="tx1"/>
                    </a:solidFill>
                  </a:rPr>
                  <a:t>Stochastic Gradient Descent (SGD)</a:t>
                </a:r>
              </a:p>
              <a:p>
                <a:pPr marL="742950" lvl="2" indent="-342900"/>
                <a:r>
                  <a:rPr lang="en-US" altLang="ko-KR" dirty="0" smtClean="0"/>
                  <a:t>Push the parameters into a direction that reduced the error</a:t>
                </a:r>
                <a:endParaRPr lang="en-US" altLang="ko-KR" dirty="0" smtClean="0">
                  <a:solidFill>
                    <a:schemeClr val="tx1"/>
                  </a:solidFill>
                </a:endParaRPr>
              </a:p>
              <a:p>
                <a:r>
                  <a:rPr lang="en-US" altLang="ko-KR" dirty="0" smtClean="0">
                    <a:solidFill>
                      <a:schemeClr val="tx1"/>
                    </a:solidFill>
                  </a:rPr>
                  <a:t>Back Propagation Through Time (BPTT)</a:t>
                </a:r>
              </a:p>
              <a:p>
                <a:pPr lvl="1"/>
                <a:r>
                  <a:rPr lang="en-US" altLang="ko-KR" sz="2000" dirty="0" smtClean="0">
                    <a:solidFill>
                      <a:schemeClr val="tx1"/>
                    </a:solidFill>
                  </a:rPr>
                  <a:t>Long-term dependencies</a:t>
                </a:r>
              </a:p>
              <a:p>
                <a:pPr lvl="1"/>
                <a:endParaRPr lang="en-US" altLang="ko-KR" dirty="0" smtClean="0">
                  <a:solidFill>
                    <a:schemeClr val="tx1"/>
                  </a:solidFill>
                </a:endParaRP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002214" y="1830387"/>
                <a:ext cx="6172200" cy="4525963"/>
              </a:xfrm>
              <a:blipFill rotWithShape="0">
                <a:blip r:embed="rId3"/>
                <a:stretch>
                  <a:fillRect l="-1777" t="-2153" r="-494"/>
                </a:stretch>
              </a:blipFill>
            </p:spPr>
            <p:txBody>
              <a:bodyPr/>
              <a:lstStyle/>
              <a:p>
                <a:r>
                  <a:rPr lang="en-US">
                    <a:noFill/>
                  </a:rPr>
                  <a:t> </a:t>
                </a:r>
              </a:p>
            </p:txBody>
          </p:sp>
        </mc:Fallback>
      </mc:AlternateContent>
      <p:sp>
        <p:nvSpPr>
          <p:cNvPr id="11" name="오른쪽 화살표 10"/>
          <p:cNvSpPr/>
          <p:nvPr/>
        </p:nvSpPr>
        <p:spPr>
          <a:xfrm rot="5400000">
            <a:off x="7928283" y="3603037"/>
            <a:ext cx="3751345" cy="235132"/>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왼쪽으로 구부러진 화살표 5"/>
          <p:cNvSpPr/>
          <p:nvPr/>
        </p:nvSpPr>
        <p:spPr>
          <a:xfrm>
            <a:off x="10621162" y="3162666"/>
            <a:ext cx="522514" cy="1288868"/>
          </a:xfrm>
          <a:prstGeom prst="curvedLef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solidFill>
                <a:schemeClr val="tx1"/>
              </a:solidFill>
            </a:endParaRPr>
          </a:p>
        </p:txBody>
      </p:sp>
      <p:sp>
        <p:nvSpPr>
          <p:cNvPr id="13" name="TextBox 12"/>
          <p:cNvSpPr txBox="1"/>
          <p:nvPr/>
        </p:nvSpPr>
        <p:spPr>
          <a:xfrm>
            <a:off x="7682379" y="5762056"/>
            <a:ext cx="1944382" cy="923330"/>
          </a:xfrm>
          <a:prstGeom prst="rect">
            <a:avLst/>
          </a:prstGeom>
          <a:noFill/>
        </p:spPr>
        <p:txBody>
          <a:bodyPr wrap="square" rtlCol="0">
            <a:spAutoFit/>
          </a:bodyPr>
          <a:lstStyle/>
          <a:p>
            <a:r>
              <a:rPr lang="en-US" altLang="ko-KR" dirty="0" smtClean="0"/>
              <a:t>Back Propagation</a:t>
            </a:r>
            <a:endParaRPr lang="en-US" altLang="ko-KR" dirty="0"/>
          </a:p>
          <a:p>
            <a:r>
              <a:rPr lang="en-US" altLang="ko-KR" dirty="0"/>
              <a:t>Through Time (BPTT)</a:t>
            </a:r>
            <a:endParaRPr lang="ko-KR" altLang="en-US" dirty="0"/>
          </a:p>
        </p:txBody>
      </p:sp>
      <p:cxnSp>
        <p:nvCxnSpPr>
          <p:cNvPr id="18" name="직선 화살표 연결선 17"/>
          <p:cNvCxnSpPr/>
          <p:nvPr/>
        </p:nvCxnSpPr>
        <p:spPr>
          <a:xfrm flipV="1">
            <a:off x="8288947" y="4199979"/>
            <a:ext cx="1217683" cy="1654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그림 121"/>
          <p:cNvPicPr>
            <a:picLocks noChangeAspect="1"/>
          </p:cNvPicPr>
          <p:nvPr/>
        </p:nvPicPr>
        <p:blipFill>
          <a:blip r:embed="rId4"/>
          <a:stretch>
            <a:fillRect/>
          </a:stretch>
        </p:blipFill>
        <p:spPr>
          <a:xfrm>
            <a:off x="10213025" y="1830987"/>
            <a:ext cx="328800" cy="3765289"/>
          </a:xfrm>
          <a:prstGeom prst="rect">
            <a:avLst/>
          </a:prstGeom>
        </p:spPr>
      </p:pic>
      <p:sp>
        <p:nvSpPr>
          <p:cNvPr id="2" name="Slide Number Placeholder 1"/>
          <p:cNvSpPr>
            <a:spLocks noGrp="1"/>
          </p:cNvSpPr>
          <p:nvPr>
            <p:ph type="sldNum" sz="quarter" idx="12"/>
          </p:nvPr>
        </p:nvSpPr>
        <p:spPr/>
        <p:txBody>
          <a:bodyPr/>
          <a:lstStyle/>
          <a:p>
            <a:fld id="{71E4830E-B8E5-A849-B299-C150F95FFD18}" type="slidenum">
              <a:rPr lang="en-US" smtClean="0"/>
              <a:t>43</a:t>
            </a:fld>
            <a:endParaRPr lang="en-US"/>
          </a:p>
        </p:txBody>
      </p:sp>
    </p:spTree>
    <p:extLst>
      <p:ext uri="{BB962C8B-B14F-4D97-AF65-F5344CB8AC3E}">
        <p14:creationId xmlns:p14="http://schemas.microsoft.com/office/powerpoint/2010/main" val="1218901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a:t>RNN -</a:t>
            </a:r>
            <a:r>
              <a:rPr lang="en-US" altLang="ko-KR" sz="3600" dirty="0" smtClean="0"/>
              <a:t> </a:t>
            </a:r>
            <a:r>
              <a:rPr lang="en-US" altLang="ko-KR" sz="3600" dirty="0"/>
              <a:t>Technical Aspects</a:t>
            </a:r>
            <a:endParaRPr lang="en-US" sz="3600" dirty="0"/>
          </a:p>
        </p:txBody>
      </p:sp>
      <p:pic>
        <p:nvPicPr>
          <p:cNvPr id="1026" name="Picture 2" descr="http://karpathy.github.io/assets/rnn/diag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961" y="1882884"/>
            <a:ext cx="8646079" cy="27063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4" name="표 3"/>
          <p:cNvGraphicFramePr>
            <a:graphicFrameLocks noGrp="1"/>
          </p:cNvGraphicFramePr>
          <p:nvPr>
            <p:extLst>
              <p:ext uri="{D42A27DB-BD31-4B8C-83A1-F6EECF244321}">
                <p14:modId xmlns:p14="http://schemas.microsoft.com/office/powerpoint/2010/main" val="3342120796"/>
              </p:ext>
            </p:extLst>
          </p:nvPr>
        </p:nvGraphicFramePr>
        <p:xfrm>
          <a:off x="1771588" y="4864425"/>
          <a:ext cx="8647452" cy="1828800"/>
        </p:xfrm>
        <a:graphic>
          <a:graphicData uri="http://schemas.openxmlformats.org/drawingml/2006/table">
            <a:tbl>
              <a:tblPr firstRow="1" bandRow="1">
                <a:tableStyleId>{8EC20E35-A176-4012-BC5E-935CFFF8708E}</a:tableStyleId>
              </a:tblPr>
              <a:tblGrid>
                <a:gridCol w="2882484">
                  <a:extLst>
                    <a:ext uri="{9D8B030D-6E8A-4147-A177-3AD203B41FA5}">
                      <a16:colId xmlns="" xmlns:a16="http://schemas.microsoft.com/office/drawing/2014/main" val="2903468506"/>
                    </a:ext>
                  </a:extLst>
                </a:gridCol>
                <a:gridCol w="2882484">
                  <a:extLst>
                    <a:ext uri="{9D8B030D-6E8A-4147-A177-3AD203B41FA5}">
                      <a16:colId xmlns="" xmlns:a16="http://schemas.microsoft.com/office/drawing/2014/main" val="2570434373"/>
                    </a:ext>
                  </a:extLst>
                </a:gridCol>
                <a:gridCol w="2882484">
                  <a:extLst>
                    <a:ext uri="{9D8B030D-6E8A-4147-A177-3AD203B41FA5}">
                      <a16:colId xmlns="" xmlns:a16="http://schemas.microsoft.com/office/drawing/2014/main" val="3065830844"/>
                    </a:ext>
                  </a:extLst>
                </a:gridCol>
              </a:tblGrid>
              <a:tr h="245145">
                <a:tc>
                  <a:txBody>
                    <a:bodyPr/>
                    <a:lstStyle/>
                    <a:p>
                      <a:pPr algn="ctr" latinLnBrk="1"/>
                      <a:r>
                        <a:rPr lang="en-US" altLang="ko-KR" sz="1400" dirty="0" smtClean="0"/>
                        <a:t>Task</a:t>
                      </a:r>
                      <a:endParaRPr lang="ko-KR" altLang="en-US" sz="1400" dirty="0">
                        <a:latin typeface="+mn-lt"/>
                      </a:endParaRPr>
                    </a:p>
                  </a:txBody>
                  <a:tcPr anchor="ctr"/>
                </a:tc>
                <a:tc>
                  <a:txBody>
                    <a:bodyPr/>
                    <a:lstStyle/>
                    <a:p>
                      <a:pPr algn="ctr" latinLnBrk="1"/>
                      <a:r>
                        <a:rPr lang="en-US" altLang="ko-KR" sz="1400" dirty="0" smtClean="0"/>
                        <a:t>Input</a:t>
                      </a:r>
                      <a:endParaRPr lang="ko-KR" altLang="en-US" sz="1400" dirty="0">
                        <a:latin typeface="+mn-lt"/>
                      </a:endParaRPr>
                    </a:p>
                  </a:txBody>
                  <a:tcPr anchor="ctr"/>
                </a:tc>
                <a:tc>
                  <a:txBody>
                    <a:bodyPr/>
                    <a:lstStyle/>
                    <a:p>
                      <a:pPr algn="ctr" latinLnBrk="1"/>
                      <a:r>
                        <a:rPr lang="en-US" altLang="ko-KR" sz="1400" dirty="0" smtClean="0"/>
                        <a:t>Output</a:t>
                      </a:r>
                      <a:endParaRPr lang="ko-KR" altLang="en-US" sz="1400" dirty="0">
                        <a:latin typeface="+mn-lt"/>
                      </a:endParaRPr>
                    </a:p>
                  </a:txBody>
                  <a:tcPr anchor="ctr"/>
                </a:tc>
                <a:extLst>
                  <a:ext uri="{0D108BD9-81ED-4DB2-BD59-A6C34878D82A}">
                    <a16:rowId xmlns="" xmlns:a16="http://schemas.microsoft.com/office/drawing/2014/main" val="1550093617"/>
                  </a:ext>
                </a:extLst>
              </a:tr>
              <a:tr h="248297">
                <a:tc>
                  <a:txBody>
                    <a:bodyPr/>
                    <a:lstStyle/>
                    <a:p>
                      <a:pPr algn="ctr" latinLnBrk="1"/>
                      <a:r>
                        <a:rPr lang="en-US" altLang="ko-KR" sz="1400" b="1" dirty="0" smtClean="0"/>
                        <a:t>Image classification</a:t>
                      </a:r>
                      <a:endParaRPr lang="ko-KR" altLang="en-US" sz="1400" b="1" dirty="0">
                        <a:latin typeface="+mn-lt"/>
                      </a:endParaRPr>
                    </a:p>
                  </a:txBody>
                  <a:tcPr anchor="ctr"/>
                </a:tc>
                <a:tc>
                  <a:txBody>
                    <a:bodyPr/>
                    <a:lstStyle/>
                    <a:p>
                      <a:pPr algn="ctr" latinLnBrk="1"/>
                      <a:r>
                        <a:rPr lang="en-US" altLang="ko-KR" sz="1400" b="1" dirty="0" smtClean="0">
                          <a:solidFill>
                            <a:srgbClr val="DC5E5E"/>
                          </a:solidFill>
                          <a:effectLst/>
                        </a:rPr>
                        <a:t>fixed-sized image</a:t>
                      </a:r>
                      <a:endParaRPr lang="ko-KR" altLang="en-US" sz="1400" b="1" dirty="0">
                        <a:solidFill>
                          <a:srgbClr val="DC5E5E"/>
                        </a:solidFill>
                        <a:effectLst/>
                        <a:latin typeface="+mn-lt"/>
                      </a:endParaRPr>
                    </a:p>
                  </a:txBody>
                  <a:tcPr anchor="ctr"/>
                </a:tc>
                <a:tc>
                  <a:txBody>
                    <a:bodyPr/>
                    <a:lstStyle/>
                    <a:p>
                      <a:pPr algn="ctr" latinLnBrk="1"/>
                      <a:r>
                        <a:rPr lang="en-US" altLang="ko-KR" sz="1400" b="1" dirty="0" smtClean="0">
                          <a:solidFill>
                            <a:srgbClr val="417AED"/>
                          </a:solidFill>
                          <a:effectLst/>
                        </a:rPr>
                        <a:t>fixed-sized class</a:t>
                      </a:r>
                      <a:endParaRPr lang="ko-KR" altLang="en-US" sz="1400" b="1" dirty="0">
                        <a:solidFill>
                          <a:srgbClr val="417AED"/>
                        </a:solidFill>
                        <a:effectLst/>
                        <a:latin typeface="+mn-lt"/>
                      </a:endParaRPr>
                    </a:p>
                  </a:txBody>
                  <a:tcPr anchor="ctr"/>
                </a:tc>
                <a:extLst>
                  <a:ext uri="{0D108BD9-81ED-4DB2-BD59-A6C34878D82A}">
                    <a16:rowId xmlns="" xmlns:a16="http://schemas.microsoft.com/office/drawing/2014/main" val="350903873"/>
                  </a:ext>
                </a:extLst>
              </a:tr>
              <a:tr h="141205">
                <a:tc>
                  <a:txBody>
                    <a:bodyPr/>
                    <a:lstStyle/>
                    <a:p>
                      <a:pPr algn="ctr" latinLnBrk="1"/>
                      <a:r>
                        <a:rPr lang="en-US" altLang="ko-KR" sz="1400" b="1" dirty="0" smtClean="0">
                          <a:latin typeface="+mn-lt"/>
                        </a:rPr>
                        <a:t>Time-series forecasting</a:t>
                      </a:r>
                      <a:endParaRPr lang="ko-KR" altLang="en-US" sz="1400" b="1" dirty="0">
                        <a:latin typeface="+mn-lt"/>
                      </a:endParaRPr>
                    </a:p>
                  </a:txBody>
                  <a:tcPr anchor="ctr"/>
                </a:tc>
                <a:tc>
                  <a:txBody>
                    <a:bodyPr/>
                    <a:lstStyle/>
                    <a:p>
                      <a:pPr algn="ctr" latinLnBrk="1"/>
                      <a:r>
                        <a:rPr lang="en-US" altLang="ko-KR" sz="1400" b="1" dirty="0" smtClean="0">
                          <a:solidFill>
                            <a:srgbClr val="DC5E5E"/>
                          </a:solidFill>
                          <a:effectLst/>
                        </a:rPr>
                        <a:t>any sequential data</a:t>
                      </a:r>
                      <a:endParaRPr lang="ko-KR" altLang="en-US" sz="1400" b="1" dirty="0">
                        <a:solidFill>
                          <a:srgbClr val="DC5E5E"/>
                        </a:solidFill>
                        <a:effectLst/>
                        <a:latin typeface="+mn-lt"/>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smtClean="0">
                          <a:solidFill>
                            <a:srgbClr val="417AED"/>
                          </a:solidFill>
                          <a:effectLst/>
                        </a:rPr>
                        <a:t>forecast</a:t>
                      </a:r>
                      <a:endParaRPr lang="ko-KR" altLang="en-US" sz="1400" b="1" dirty="0">
                        <a:solidFill>
                          <a:srgbClr val="417AED"/>
                        </a:solidFill>
                        <a:effectLst/>
                        <a:latin typeface="+mn-lt"/>
                      </a:endParaRPr>
                    </a:p>
                  </a:txBody>
                  <a:tcPr anchor="ctr"/>
                </a:tc>
                <a:extLst>
                  <a:ext uri="{0D108BD9-81ED-4DB2-BD59-A6C34878D82A}">
                    <a16:rowId xmlns="" xmlns:a16="http://schemas.microsoft.com/office/drawing/2014/main" val="2619651098"/>
                  </a:ext>
                </a:extLst>
              </a:tr>
              <a:tr h="207108">
                <a:tc>
                  <a:txBody>
                    <a:bodyPr/>
                    <a:lstStyle/>
                    <a:p>
                      <a:pPr algn="ctr" latinLnBrk="1"/>
                      <a:r>
                        <a:rPr lang="en-US" altLang="ko-KR" sz="1400" b="1" dirty="0" smtClean="0"/>
                        <a:t>Sentiment analysis</a:t>
                      </a:r>
                      <a:endParaRPr lang="ko-KR" altLang="en-US" sz="1400" b="1" dirty="0">
                        <a:latin typeface="+mn-lt"/>
                      </a:endParaRPr>
                    </a:p>
                  </a:txBody>
                  <a:tcPr anchor="ctr"/>
                </a:tc>
                <a:tc>
                  <a:txBody>
                    <a:bodyPr/>
                    <a:lstStyle/>
                    <a:p>
                      <a:pPr algn="ctr" latinLnBrk="1"/>
                      <a:r>
                        <a:rPr lang="en-US" altLang="ko-KR" sz="1400" b="1" dirty="0" smtClean="0">
                          <a:solidFill>
                            <a:srgbClr val="DC5E5E"/>
                          </a:solidFill>
                          <a:effectLst/>
                        </a:rPr>
                        <a:t>sentence</a:t>
                      </a:r>
                      <a:endParaRPr lang="ko-KR" altLang="en-US" sz="1400" b="1" dirty="0">
                        <a:solidFill>
                          <a:srgbClr val="DC5E5E"/>
                        </a:solidFill>
                        <a:effectLst/>
                        <a:latin typeface="+mn-lt"/>
                      </a:endParaRPr>
                    </a:p>
                  </a:txBody>
                  <a:tcPr anchor="ctr"/>
                </a:tc>
                <a:tc>
                  <a:txBody>
                    <a:bodyPr/>
                    <a:lstStyle/>
                    <a:p>
                      <a:pPr algn="ctr" latinLnBrk="1"/>
                      <a:r>
                        <a:rPr lang="en-US" altLang="ko-KR" sz="1400" b="1" dirty="0" smtClean="0">
                          <a:solidFill>
                            <a:srgbClr val="417AED"/>
                          </a:solidFill>
                          <a:effectLst/>
                        </a:rPr>
                        <a:t>positive or negative sentiment</a:t>
                      </a:r>
                      <a:endParaRPr lang="ko-KR" altLang="en-US" sz="1400" b="1" dirty="0">
                        <a:solidFill>
                          <a:srgbClr val="417AED"/>
                        </a:solidFill>
                        <a:effectLst/>
                        <a:latin typeface="+mn-lt"/>
                      </a:endParaRPr>
                    </a:p>
                  </a:txBody>
                  <a:tcPr anchor="ctr"/>
                </a:tc>
                <a:extLst>
                  <a:ext uri="{0D108BD9-81ED-4DB2-BD59-A6C34878D82A}">
                    <a16:rowId xmlns="" xmlns:a16="http://schemas.microsoft.com/office/drawing/2014/main" val="1490917760"/>
                  </a:ext>
                </a:extLst>
              </a:tr>
              <a:tr h="245145">
                <a:tc>
                  <a:txBody>
                    <a:bodyPr/>
                    <a:lstStyle/>
                    <a:p>
                      <a:pPr marL="0" marR="0" lvl="1" indent="0" algn="ctr" defTabSz="914400" rtl="0" eaLnBrk="1" fontAlgn="auto" latinLnBrk="1" hangingPunct="1">
                        <a:lnSpc>
                          <a:spcPct val="100000"/>
                        </a:lnSpc>
                        <a:spcBef>
                          <a:spcPts val="0"/>
                        </a:spcBef>
                        <a:spcAft>
                          <a:spcPts val="0"/>
                        </a:spcAft>
                        <a:buClrTx/>
                        <a:buSzTx/>
                        <a:buFontTx/>
                        <a:buNone/>
                        <a:tabLst/>
                        <a:defRPr/>
                      </a:pPr>
                      <a:r>
                        <a:rPr lang="en-US" altLang="ko-KR" sz="1400" b="1" dirty="0" smtClean="0"/>
                        <a:t>Machine translation</a:t>
                      </a:r>
                      <a:endParaRPr lang="ko-KR" altLang="en-US" sz="1400" b="1" dirty="0">
                        <a:latin typeface="+mn-lt"/>
                      </a:endParaRPr>
                    </a:p>
                  </a:txBody>
                  <a:tcPr anchor="ctr"/>
                </a:tc>
                <a:tc>
                  <a:txBody>
                    <a:bodyPr/>
                    <a:lstStyle/>
                    <a:p>
                      <a:pPr algn="ctr" latinLnBrk="1"/>
                      <a:r>
                        <a:rPr lang="en-US" altLang="ko-KR" sz="1400" b="1" dirty="0" smtClean="0">
                          <a:solidFill>
                            <a:srgbClr val="DC5E5E"/>
                          </a:solidFill>
                          <a:effectLst/>
                        </a:rPr>
                        <a:t>sentence in English </a:t>
                      </a:r>
                      <a:endParaRPr lang="ko-KR" altLang="en-US" sz="1400" b="1" dirty="0">
                        <a:solidFill>
                          <a:srgbClr val="DC5E5E"/>
                        </a:solidFill>
                        <a:effectLst/>
                        <a:latin typeface="+mn-lt"/>
                      </a:endParaRPr>
                    </a:p>
                  </a:txBody>
                  <a:tcPr anchor="ctr"/>
                </a:tc>
                <a:tc>
                  <a:txBody>
                    <a:bodyPr/>
                    <a:lstStyle/>
                    <a:p>
                      <a:pPr algn="ctr" latinLnBrk="1"/>
                      <a:r>
                        <a:rPr lang="en-US" altLang="ko-KR" sz="1400" b="1" dirty="0" smtClean="0">
                          <a:solidFill>
                            <a:srgbClr val="417AED"/>
                          </a:solidFill>
                          <a:effectLst/>
                        </a:rPr>
                        <a:t>sentence in French</a:t>
                      </a:r>
                      <a:endParaRPr lang="ko-KR" altLang="en-US" sz="1400" b="1" dirty="0">
                        <a:solidFill>
                          <a:srgbClr val="417AED"/>
                        </a:solidFill>
                        <a:effectLst/>
                        <a:latin typeface="+mn-lt"/>
                      </a:endParaRPr>
                    </a:p>
                  </a:txBody>
                  <a:tcPr anchor="ctr"/>
                </a:tc>
                <a:extLst>
                  <a:ext uri="{0D108BD9-81ED-4DB2-BD59-A6C34878D82A}">
                    <a16:rowId xmlns="" xmlns:a16="http://schemas.microsoft.com/office/drawing/2014/main" val="1423918720"/>
                  </a:ext>
                </a:extLst>
              </a:tr>
              <a:tr h="245145">
                <a:tc>
                  <a:txBody>
                    <a:bodyPr/>
                    <a:lstStyle/>
                    <a:p>
                      <a:pPr algn="ctr" latinLnBrk="1"/>
                      <a:r>
                        <a:rPr lang="en-US" altLang="ko-KR" sz="1400" b="1" dirty="0" smtClean="0"/>
                        <a:t>Video classification</a:t>
                      </a:r>
                      <a:endParaRPr lang="ko-KR" altLang="en-US" sz="1400" b="1" dirty="0">
                        <a:latin typeface="+mn-lt"/>
                      </a:endParaRPr>
                    </a:p>
                  </a:txBody>
                  <a:tcPr anchor="ctr"/>
                </a:tc>
                <a:tc>
                  <a:txBody>
                    <a:bodyPr/>
                    <a:lstStyle/>
                    <a:p>
                      <a:pPr algn="ctr" latinLnBrk="1"/>
                      <a:r>
                        <a:rPr lang="en-US" altLang="ko-KR" sz="1400" b="1" dirty="0" smtClean="0">
                          <a:solidFill>
                            <a:srgbClr val="DC5E5E"/>
                          </a:solidFill>
                          <a:effectLst/>
                        </a:rPr>
                        <a:t>video sequence </a:t>
                      </a:r>
                      <a:endParaRPr lang="ko-KR" altLang="en-US" sz="1400" b="1" dirty="0">
                        <a:solidFill>
                          <a:srgbClr val="DC5E5E"/>
                        </a:solidFill>
                        <a:effectLst/>
                        <a:latin typeface="+mn-lt"/>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smtClean="0">
                          <a:solidFill>
                            <a:srgbClr val="417AED"/>
                          </a:solidFill>
                          <a:effectLst/>
                        </a:rPr>
                        <a:t>label each frame</a:t>
                      </a:r>
                      <a:endParaRPr lang="ko-KR" altLang="en-US" sz="1400" b="1" dirty="0" smtClean="0">
                        <a:solidFill>
                          <a:srgbClr val="417AED"/>
                        </a:solidFill>
                        <a:effectLst/>
                        <a:latin typeface="+mn-lt"/>
                      </a:endParaRPr>
                    </a:p>
                  </a:txBody>
                  <a:tcPr anchor="ctr"/>
                </a:tc>
                <a:extLst>
                  <a:ext uri="{0D108BD9-81ED-4DB2-BD59-A6C34878D82A}">
                    <a16:rowId xmlns="" xmlns:a16="http://schemas.microsoft.com/office/drawing/2014/main" val="3213509378"/>
                  </a:ext>
                </a:extLst>
              </a:tr>
            </a:tbl>
          </a:graphicData>
        </a:graphic>
      </p:graphicFrame>
      <p:sp>
        <p:nvSpPr>
          <p:cNvPr id="2" name="Slide Number Placeholder 1"/>
          <p:cNvSpPr>
            <a:spLocks noGrp="1"/>
          </p:cNvSpPr>
          <p:nvPr>
            <p:ph type="sldNum" sz="quarter" idx="12"/>
          </p:nvPr>
        </p:nvSpPr>
        <p:spPr/>
        <p:txBody>
          <a:bodyPr/>
          <a:lstStyle/>
          <a:p>
            <a:fld id="{71E4830E-B8E5-A849-B299-C150F95FFD18}" type="slidenum">
              <a:rPr lang="en-US" smtClean="0"/>
              <a:t>44</a:t>
            </a:fld>
            <a:endParaRPr lang="en-US"/>
          </a:p>
        </p:txBody>
      </p:sp>
      <p:sp>
        <p:nvSpPr>
          <p:cNvPr id="3" name="Rectangle 2"/>
          <p:cNvSpPr/>
          <p:nvPr/>
        </p:nvSpPr>
        <p:spPr>
          <a:xfrm>
            <a:off x="1771588" y="5186149"/>
            <a:ext cx="8647452" cy="280937"/>
          </a:xfrm>
          <a:prstGeom prst="rect">
            <a:avLst/>
          </a:prstGeom>
          <a:solidFill>
            <a:schemeClr val="lt1">
              <a:alpha val="89000"/>
            </a:schemeClr>
          </a:solidFill>
          <a:ln>
            <a:noFill/>
          </a:ln>
        </p:spPr>
        <p:style>
          <a:lnRef idx="2">
            <a:schemeClr val="accent2"/>
          </a:lnRef>
          <a:fillRef idx="1001">
            <a:schemeClr val="lt1"/>
          </a:fillRef>
          <a:effectRef idx="0">
            <a:schemeClr val="accent2"/>
          </a:effectRef>
          <a:fontRef idx="minor">
            <a:schemeClr val="dk1"/>
          </a:fontRef>
        </p:style>
        <p:txBody>
          <a:bodyPr rtlCol="0" anchor="ctr"/>
          <a:lstStyle/>
          <a:p>
            <a:pPr algn="ctr"/>
            <a:endParaRPr lang="en-US"/>
          </a:p>
        </p:txBody>
      </p:sp>
      <p:sp>
        <p:nvSpPr>
          <p:cNvPr id="7" name="Rectangle 6"/>
          <p:cNvSpPr/>
          <p:nvPr/>
        </p:nvSpPr>
        <p:spPr>
          <a:xfrm>
            <a:off x="1771588" y="5775835"/>
            <a:ext cx="8647452" cy="945640"/>
          </a:xfrm>
          <a:prstGeom prst="rect">
            <a:avLst/>
          </a:prstGeom>
          <a:solidFill>
            <a:schemeClr val="lt1">
              <a:alpha val="9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3428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RNN - Evaluation</a:t>
            </a:r>
            <a:endParaRPr lang="en-US" sz="4000" dirty="0"/>
          </a:p>
        </p:txBody>
      </p:sp>
      <p:sp>
        <p:nvSpPr>
          <p:cNvPr id="3" name="Content Placeholder 2"/>
          <p:cNvSpPr>
            <a:spLocks noGrp="1"/>
          </p:cNvSpPr>
          <p:nvPr>
            <p:ph idx="1"/>
          </p:nvPr>
        </p:nvSpPr>
        <p:spPr>
          <a:xfrm>
            <a:off x="816141" y="2080806"/>
            <a:ext cx="10515600" cy="3745835"/>
          </a:xfrm>
        </p:spPr>
        <p:txBody>
          <a:bodyPr>
            <a:normAutofit/>
          </a:bodyPr>
          <a:lstStyle/>
          <a:p>
            <a:pPr marL="0" indent="0">
              <a:buNone/>
            </a:pPr>
            <a:r>
              <a:rPr lang="en-US" dirty="0" smtClean="0">
                <a:ea typeface="Cambria Math"/>
              </a:rPr>
              <a:t>Advantages</a:t>
            </a:r>
            <a:endParaRPr lang="en-US" dirty="0">
              <a:ea typeface="Cambria Math"/>
            </a:endParaRPr>
          </a:p>
          <a:p>
            <a:pPr lvl="1"/>
            <a:r>
              <a:rPr lang="en-US" sz="2800" dirty="0">
                <a:ea typeface="Cambria Math"/>
              </a:rPr>
              <a:t>Suitable </a:t>
            </a:r>
            <a:r>
              <a:rPr lang="en-US" sz="2800" dirty="0" smtClean="0">
                <a:ea typeface="Cambria Math"/>
              </a:rPr>
              <a:t>for </a:t>
            </a:r>
            <a:r>
              <a:rPr lang="en-US" altLang="zh-CN" sz="2800" dirty="0" smtClean="0">
                <a:ea typeface="Cambria Math"/>
              </a:rPr>
              <a:t>sequential data</a:t>
            </a:r>
            <a:endParaRPr lang="en-US" sz="2800" dirty="0">
              <a:ea typeface="Cambria Math"/>
            </a:endParaRPr>
          </a:p>
          <a:p>
            <a:pPr lvl="1"/>
            <a:r>
              <a:rPr lang="en-US" sz="2800" dirty="0" smtClean="0">
                <a:ea typeface="Cambria Math"/>
              </a:rPr>
              <a:t>Highly accurate with proper configuration</a:t>
            </a:r>
          </a:p>
          <a:p>
            <a:pPr lvl="1"/>
            <a:endParaRPr lang="en-US" sz="2800" dirty="0" smtClean="0">
              <a:ea typeface="Cambria Math"/>
            </a:endParaRPr>
          </a:p>
          <a:p>
            <a:pPr marL="0" indent="0">
              <a:buNone/>
            </a:pPr>
            <a:r>
              <a:rPr lang="en-US" dirty="0" smtClean="0">
                <a:ea typeface="Cambria Math"/>
              </a:rPr>
              <a:t>Disadvantages</a:t>
            </a:r>
            <a:endParaRPr lang="en-US" sz="2800" dirty="0" smtClean="0">
              <a:ea typeface="Cambria Math"/>
            </a:endParaRPr>
          </a:p>
          <a:p>
            <a:pPr lvl="1"/>
            <a:r>
              <a:rPr lang="en-US" sz="2800" dirty="0" smtClean="0">
                <a:ea typeface="Cambria Math"/>
              </a:rPr>
              <a:t>Requires more training time and computation power</a:t>
            </a:r>
          </a:p>
          <a:p>
            <a:pPr lvl="1"/>
            <a:r>
              <a:rPr lang="en-US" sz="2800" dirty="0" smtClean="0">
                <a:ea typeface="Cambria Math"/>
              </a:rPr>
              <a:t>Tuning parameters is not straightforward </a:t>
            </a:r>
          </a:p>
        </p:txBody>
      </p:sp>
      <p:sp>
        <p:nvSpPr>
          <p:cNvPr id="2" name="Slide Number Placeholder 1"/>
          <p:cNvSpPr>
            <a:spLocks noGrp="1"/>
          </p:cNvSpPr>
          <p:nvPr>
            <p:ph type="sldNum" sz="quarter" idx="12"/>
          </p:nvPr>
        </p:nvSpPr>
        <p:spPr/>
        <p:txBody>
          <a:bodyPr/>
          <a:lstStyle/>
          <a:p>
            <a:fld id="{71E4830E-B8E5-A849-B299-C150F95FFD18}" type="slidenum">
              <a:rPr lang="en-US" smtClean="0"/>
              <a:t>45</a:t>
            </a:fld>
            <a:endParaRPr lang="en-US"/>
          </a:p>
        </p:txBody>
      </p:sp>
    </p:spTree>
    <p:extLst>
      <p:ext uri="{BB962C8B-B14F-4D97-AF65-F5344CB8AC3E}">
        <p14:creationId xmlns:p14="http://schemas.microsoft.com/office/powerpoint/2010/main" val="263490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360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632" y="484632"/>
            <a:ext cx="3666744" cy="5739187"/>
          </a:xfrm>
          <a:prstGeom prst="roundRect">
            <a:avLst>
              <a:gd name="adj" fmla="val 0"/>
            </a:avLst>
          </a:prstGeom>
          <a:solidFill>
            <a:srgbClr val="FFFFFF"/>
          </a:solidFill>
          <a:ln w="9525">
            <a:solidFill>
              <a:schemeClr val="bg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 descr="https://upload.wikimedia.org/wikipedia/en/7/74/TensorFlo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721" y="803049"/>
            <a:ext cx="2006566" cy="163535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72" y="4321364"/>
            <a:ext cx="3026663" cy="157022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925" y="2558128"/>
            <a:ext cx="2834158" cy="1594214"/>
          </a:xfrm>
          <a:prstGeom prst="rect">
            <a:avLst/>
          </a:prstGeom>
        </p:spPr>
      </p:pic>
      <p:sp>
        <p:nvSpPr>
          <p:cNvPr id="36" name="내용 개체 틀 2"/>
          <p:cNvSpPr>
            <a:spLocks noGrp="1"/>
          </p:cNvSpPr>
          <p:nvPr>
            <p:ph idx="1"/>
          </p:nvPr>
        </p:nvSpPr>
        <p:spPr>
          <a:xfrm>
            <a:off x="5116880" y="2438400"/>
            <a:ext cx="6422848" cy="3785419"/>
          </a:xfrm>
        </p:spPr>
        <p:txBody>
          <a:bodyPr vert="horz" lIns="91440" tIns="45720" rIns="91440" bIns="45720" rtlCol="0">
            <a:normAutofit/>
          </a:bodyPr>
          <a:lstStyle/>
          <a:p>
            <a:pPr>
              <a:buFont typeface="Arial" panose="020B0604020202020204" pitchFamily="34" charset="0"/>
              <a:buChar char="•"/>
            </a:pPr>
            <a:r>
              <a:rPr lang="en-US" altLang="ko-KR" sz="2000" dirty="0"/>
              <a:t>Software</a:t>
            </a:r>
          </a:p>
          <a:p>
            <a:pPr lvl="1">
              <a:buFont typeface="Arial" panose="020B0604020202020204" pitchFamily="34" charset="0"/>
              <a:buChar char="•"/>
            </a:pPr>
            <a:r>
              <a:rPr lang="en-US" altLang="ko-KR" sz="2000" dirty="0" err="1"/>
              <a:t>TensorFlow</a:t>
            </a:r>
            <a:endParaRPr lang="en-US" altLang="ko-KR" sz="2000" dirty="0"/>
          </a:p>
          <a:p>
            <a:pPr lvl="1">
              <a:buFont typeface="Arial" panose="020B0604020202020204" pitchFamily="34" charset="0"/>
              <a:buChar char="•"/>
            </a:pPr>
            <a:r>
              <a:rPr lang="en-US" altLang="ko-KR" sz="2000" dirty="0"/>
              <a:t>Python </a:t>
            </a:r>
          </a:p>
          <a:p>
            <a:pPr lvl="1">
              <a:buFont typeface="Arial" panose="020B0604020202020204" pitchFamily="34" charset="0"/>
              <a:buChar char="•"/>
            </a:pPr>
            <a:r>
              <a:rPr lang="en-US" altLang="ko-KR" sz="2000" dirty="0" err="1"/>
              <a:t>Numpy</a:t>
            </a:r>
            <a:r>
              <a:rPr lang="en-US" altLang="ko-KR" sz="2000" dirty="0"/>
              <a:t> </a:t>
            </a:r>
          </a:p>
          <a:p>
            <a:pPr lvl="1">
              <a:buFont typeface="Arial" panose="020B0604020202020204" pitchFamily="34" charset="0"/>
              <a:buChar char="•"/>
            </a:pPr>
            <a:r>
              <a:rPr lang="en-US" altLang="ko-KR" sz="2000" dirty="0"/>
              <a:t>Pandas</a:t>
            </a:r>
          </a:p>
          <a:p>
            <a:pPr>
              <a:buFont typeface="Arial" panose="020B0604020202020204" pitchFamily="34" charset="0"/>
              <a:buChar char="•"/>
            </a:pPr>
            <a:r>
              <a:rPr lang="en-US" altLang="ko-KR" sz="2000" dirty="0"/>
              <a:t>Data Preparation</a:t>
            </a:r>
          </a:p>
          <a:p>
            <a:pPr lvl="1">
              <a:buFont typeface="Arial" panose="020B0604020202020204" pitchFamily="34" charset="0"/>
              <a:buChar char="•"/>
            </a:pPr>
            <a:r>
              <a:rPr lang="en-US" altLang="ko-KR" sz="2000" dirty="0"/>
              <a:t>Transform </a:t>
            </a:r>
            <a:r>
              <a:rPr lang="en-US" altLang="ko-KR" sz="2000" dirty="0" smtClean="0"/>
              <a:t>time-series data into batches</a:t>
            </a:r>
          </a:p>
          <a:p>
            <a:pPr lvl="1">
              <a:buFont typeface="Arial" panose="020B0604020202020204" pitchFamily="34" charset="0"/>
              <a:buChar char="•"/>
            </a:pPr>
            <a:r>
              <a:rPr lang="en-US" altLang="ko-KR" sz="2000" dirty="0" smtClean="0"/>
              <a:t>Split for </a:t>
            </a:r>
            <a:r>
              <a:rPr lang="en-US" altLang="ko-KR" sz="2000" dirty="0"/>
              <a:t>training and validation</a:t>
            </a:r>
          </a:p>
          <a:p>
            <a:pPr>
              <a:buFont typeface="Arial" panose="020B0604020202020204" pitchFamily="34" charset="0"/>
              <a:buChar char="•"/>
            </a:pPr>
            <a:endParaRPr lang="en-US" altLang="ko-KR" sz="2000" dirty="0"/>
          </a:p>
        </p:txBody>
      </p:sp>
      <p:sp>
        <p:nvSpPr>
          <p:cNvPr id="10" name="Title 1"/>
          <p:cNvSpPr txBox="1">
            <a:spLocks/>
          </p:cNvSpPr>
          <p:nvPr/>
        </p:nvSpPr>
        <p:spPr>
          <a:xfrm>
            <a:off x="5116878" y="629266"/>
            <a:ext cx="6422849"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smtClean="0"/>
              <a:t>NN - Implementation</a:t>
            </a:r>
            <a:endParaRPr lang="en-US" dirty="0"/>
          </a:p>
        </p:txBody>
      </p:sp>
      <p:sp>
        <p:nvSpPr>
          <p:cNvPr id="11"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E4830E-B8E5-A849-B299-C150F95FFD18}" type="slidenum">
              <a:rPr lang="en-US" smtClean="0"/>
              <a:pPr/>
              <a:t>46</a:t>
            </a:fld>
            <a:endParaRPr lang="en-US"/>
          </a:p>
        </p:txBody>
      </p:sp>
    </p:spTree>
    <p:extLst>
      <p:ext uri="{BB962C8B-B14F-4D97-AF65-F5344CB8AC3E}">
        <p14:creationId xmlns:p14="http://schemas.microsoft.com/office/powerpoint/2010/main" val="1023201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80588" y="965199"/>
            <a:ext cx="6766078" cy="4927601"/>
          </a:xfrm>
        </p:spPr>
        <p:txBody>
          <a:bodyPr anchor="ctr">
            <a:normAutofit/>
          </a:bodyPr>
          <a:lstStyle/>
          <a:p>
            <a:pPr algn="l"/>
            <a:r>
              <a:rPr lang="en-US" sz="5400">
                <a:solidFill>
                  <a:schemeClr val="tx1">
                    <a:lumMod val="85000"/>
                    <a:lumOff val="15000"/>
                  </a:schemeClr>
                </a:solidFill>
              </a:rPr>
              <a:t>Hyper-parameter Tuning</a:t>
            </a:r>
          </a:p>
        </p:txBody>
      </p:sp>
      <p:sp>
        <p:nvSpPr>
          <p:cNvPr id="3" name="Slide Number Placeholder 2"/>
          <p:cNvSpPr>
            <a:spLocks noGrp="1"/>
          </p:cNvSpPr>
          <p:nvPr>
            <p:ph type="sldNum" sz="quarter" idx="12"/>
          </p:nvPr>
        </p:nvSpPr>
        <p:spPr/>
        <p:txBody>
          <a:bodyPr/>
          <a:lstStyle/>
          <a:p>
            <a:fld id="{71E4830E-B8E5-A849-B299-C150F95FFD18}" type="slidenum">
              <a:rPr lang="en-US" smtClean="0"/>
              <a:t>47</a:t>
            </a:fld>
            <a:endParaRPr lang="en-US"/>
          </a:p>
        </p:txBody>
      </p:sp>
    </p:spTree>
    <p:extLst>
      <p:ext uri="{BB962C8B-B14F-4D97-AF65-F5344CB8AC3E}">
        <p14:creationId xmlns:p14="http://schemas.microsoft.com/office/powerpoint/2010/main" val="6174632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Motivation</a:t>
            </a:r>
          </a:p>
        </p:txBody>
      </p:sp>
      <p:sp>
        <p:nvSpPr>
          <p:cNvPr id="3" name="Content Placeholder 2"/>
          <p:cNvSpPr>
            <a:spLocks noGrp="1"/>
          </p:cNvSpPr>
          <p:nvPr>
            <p:ph idx="1"/>
          </p:nvPr>
        </p:nvSpPr>
        <p:spPr/>
        <p:txBody>
          <a:bodyPr>
            <a:normAutofit/>
          </a:bodyPr>
          <a:lstStyle/>
          <a:p>
            <a:r>
              <a:rPr lang="en-US" dirty="0" smtClean="0"/>
              <a:t>Machine Learning is extremely powerful</a:t>
            </a:r>
          </a:p>
          <a:p>
            <a:r>
              <a:rPr lang="en-US" dirty="0" smtClean="0"/>
              <a:t>Tuning ML systems is extremely non-intuitive</a:t>
            </a:r>
          </a:p>
          <a:p>
            <a:endParaRPr lang="en-US" dirty="0"/>
          </a:p>
          <a:p>
            <a:r>
              <a:rPr lang="en-US" dirty="0" smtClean="0"/>
              <a:t>“…We still don’t really know why some configurations of deep neural networks work in some cases and not others, let alone having a more or less automatic approach to determining the architectures and the parameters. “</a:t>
            </a:r>
          </a:p>
          <a:p>
            <a:pPr marL="0" indent="0">
              <a:buNone/>
            </a:pPr>
            <a:r>
              <a:rPr lang="en-US" dirty="0"/>
              <a:t>	</a:t>
            </a:r>
            <a:r>
              <a:rPr lang="en-US" dirty="0" smtClean="0"/>
              <a:t>				- </a:t>
            </a:r>
            <a:r>
              <a:rPr lang="en-US" sz="2000" dirty="0" smtClean="0"/>
              <a:t>Xavier </a:t>
            </a:r>
            <a:r>
              <a:rPr lang="en-US" sz="2000" dirty="0" err="1" smtClean="0"/>
              <a:t>Amatriain</a:t>
            </a:r>
            <a:r>
              <a:rPr lang="en-US" sz="2000" dirty="0" smtClean="0"/>
              <a:t>, Director of Research at </a:t>
            </a:r>
            <a:r>
              <a:rPr lang="en-US" sz="2000" dirty="0" err="1" smtClean="0"/>
              <a:t>Quora</a:t>
            </a:r>
            <a:endParaRPr lang="en-US" sz="2000" dirty="0"/>
          </a:p>
        </p:txBody>
      </p:sp>
      <p:sp>
        <p:nvSpPr>
          <p:cNvPr id="2" name="Slide Number Placeholder 1"/>
          <p:cNvSpPr>
            <a:spLocks noGrp="1"/>
          </p:cNvSpPr>
          <p:nvPr>
            <p:ph type="sldNum" sz="quarter" idx="12"/>
          </p:nvPr>
        </p:nvSpPr>
        <p:spPr/>
        <p:txBody>
          <a:bodyPr/>
          <a:lstStyle/>
          <a:p>
            <a:fld id="{71E4830E-B8E5-A849-B299-C150F95FFD18}" type="slidenum">
              <a:rPr lang="en-US" smtClean="0"/>
              <a:t>48</a:t>
            </a:fld>
            <a:endParaRPr lang="en-US"/>
          </a:p>
        </p:txBody>
      </p:sp>
    </p:spTree>
    <p:extLst>
      <p:ext uri="{BB962C8B-B14F-4D97-AF65-F5344CB8AC3E}">
        <p14:creationId xmlns:p14="http://schemas.microsoft.com/office/powerpoint/2010/main" val="18143943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Tuning Machine Learning Models</a:t>
            </a:r>
          </a:p>
        </p:txBody>
      </p:sp>
      <p:grpSp>
        <p:nvGrpSpPr>
          <p:cNvPr id="3" name="Group 2"/>
          <p:cNvGrpSpPr/>
          <p:nvPr/>
        </p:nvGrpSpPr>
        <p:grpSpPr>
          <a:xfrm>
            <a:off x="656492" y="2362200"/>
            <a:ext cx="10879016" cy="3288323"/>
            <a:chOff x="2209800" y="2362200"/>
            <a:chExt cx="8153401" cy="2755556"/>
          </a:xfrm>
        </p:grpSpPr>
        <p:sp>
          <p:nvSpPr>
            <p:cNvPr id="4" name="Flowchart: Magnetic Disk 3"/>
            <p:cNvSpPr/>
            <p:nvPr/>
          </p:nvSpPr>
          <p:spPr>
            <a:xfrm>
              <a:off x="2209800" y="2362200"/>
              <a:ext cx="1828800" cy="2590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Data</a:t>
              </a:r>
            </a:p>
          </p:txBody>
        </p:sp>
        <p:sp>
          <p:nvSpPr>
            <p:cNvPr id="5" name="Flowchart: Document 4"/>
            <p:cNvSpPr/>
            <p:nvPr/>
          </p:nvSpPr>
          <p:spPr>
            <a:xfrm>
              <a:off x="5105400" y="2417806"/>
              <a:ext cx="1524000" cy="2209800"/>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Flowchart: Document 5"/>
            <p:cNvSpPr/>
            <p:nvPr/>
          </p:nvSpPr>
          <p:spPr>
            <a:xfrm>
              <a:off x="5257800" y="2570206"/>
              <a:ext cx="1524000" cy="2209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ocument 6"/>
            <p:cNvSpPr/>
            <p:nvPr/>
          </p:nvSpPr>
          <p:spPr>
            <a:xfrm>
              <a:off x="5410200" y="2755556"/>
              <a:ext cx="1524000" cy="2362200"/>
            </a:xfrm>
            <a:prstGeom prst="flowChartDocumen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Predictive Models</a:t>
              </a:r>
            </a:p>
          </p:txBody>
        </p:sp>
        <p:sp>
          <p:nvSpPr>
            <p:cNvPr id="8" name="Right Arrow 7"/>
            <p:cNvSpPr>
              <a:spLocks noChangeAspect="1"/>
            </p:cNvSpPr>
            <p:nvPr/>
          </p:nvSpPr>
          <p:spPr>
            <a:xfrm>
              <a:off x="4172065" y="3522706"/>
              <a:ext cx="773702" cy="377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468498" y="2481649"/>
              <a:ext cx="1894703" cy="2286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Optimization</a:t>
              </a:r>
            </a:p>
          </p:txBody>
        </p:sp>
        <p:sp>
          <p:nvSpPr>
            <p:cNvPr id="10" name="Right Arrow 9"/>
            <p:cNvSpPr>
              <a:spLocks/>
            </p:cNvSpPr>
            <p:nvPr/>
          </p:nvSpPr>
          <p:spPr>
            <a:xfrm>
              <a:off x="7010400" y="2734963"/>
              <a:ext cx="1330144" cy="217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7062153" y="4450529"/>
              <a:ext cx="1330144" cy="2161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111034" y="2557620"/>
              <a:ext cx="1118566" cy="257912"/>
            </a:xfrm>
            <a:prstGeom prst="rect">
              <a:avLst/>
            </a:prstGeom>
            <a:noFill/>
          </p:spPr>
          <p:txBody>
            <a:bodyPr wrap="square" rtlCol="0">
              <a:spAutoFit/>
            </a:bodyPr>
            <a:lstStyle/>
            <a:p>
              <a:r>
                <a:rPr lang="en-US" sz="1400" dirty="0"/>
                <a:t>New Parameters</a:t>
              </a:r>
            </a:p>
          </p:txBody>
        </p:sp>
        <p:sp>
          <p:nvSpPr>
            <p:cNvPr id="13" name="TextBox 12"/>
            <p:cNvSpPr txBox="1"/>
            <p:nvPr/>
          </p:nvSpPr>
          <p:spPr>
            <a:xfrm>
              <a:off x="7161156" y="4589473"/>
              <a:ext cx="1068443" cy="257912"/>
            </a:xfrm>
            <a:prstGeom prst="rect">
              <a:avLst/>
            </a:prstGeom>
            <a:noFill/>
          </p:spPr>
          <p:txBody>
            <a:bodyPr wrap="square" rtlCol="0">
              <a:spAutoFit/>
            </a:bodyPr>
            <a:lstStyle/>
            <a:p>
              <a:r>
                <a:rPr lang="en-US" sz="1400" dirty="0"/>
                <a:t>Objective Metric</a:t>
              </a:r>
            </a:p>
          </p:txBody>
        </p:sp>
        <p:sp>
          <p:nvSpPr>
            <p:cNvPr id="14" name="TextBox 13"/>
            <p:cNvSpPr txBox="1"/>
            <p:nvPr/>
          </p:nvSpPr>
          <p:spPr>
            <a:xfrm>
              <a:off x="7432318" y="3621456"/>
              <a:ext cx="632257" cy="438449"/>
            </a:xfrm>
            <a:prstGeom prst="rect">
              <a:avLst/>
            </a:prstGeom>
            <a:noFill/>
          </p:spPr>
          <p:txBody>
            <a:bodyPr wrap="square" rtlCol="0">
              <a:spAutoFit/>
            </a:bodyPr>
            <a:lstStyle/>
            <a:p>
              <a:r>
                <a:rPr lang="en-US" sz="1400" dirty="0"/>
                <a:t>Better Models</a:t>
              </a:r>
            </a:p>
          </p:txBody>
        </p:sp>
        <p:sp>
          <p:nvSpPr>
            <p:cNvPr id="15" name="Curved Right Arrow 14"/>
            <p:cNvSpPr/>
            <p:nvPr/>
          </p:nvSpPr>
          <p:spPr>
            <a:xfrm>
              <a:off x="7188542" y="3297605"/>
              <a:ext cx="533400" cy="111410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Right Arrow 15"/>
            <p:cNvSpPr/>
            <p:nvPr/>
          </p:nvSpPr>
          <p:spPr>
            <a:xfrm rot="10800000">
              <a:off x="7696200" y="3284219"/>
              <a:ext cx="533400" cy="10591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Slide Number Placeholder 17"/>
          <p:cNvSpPr>
            <a:spLocks noGrp="1"/>
          </p:cNvSpPr>
          <p:nvPr>
            <p:ph type="sldNum" sz="quarter" idx="12"/>
          </p:nvPr>
        </p:nvSpPr>
        <p:spPr/>
        <p:txBody>
          <a:bodyPr/>
          <a:lstStyle/>
          <a:p>
            <a:fld id="{71E4830E-B8E5-A849-B299-C150F95FFD18}" type="slidenum">
              <a:rPr lang="en-US" smtClean="0"/>
              <a:t>49</a:t>
            </a:fld>
            <a:endParaRPr lang="en-US"/>
          </a:p>
        </p:txBody>
      </p:sp>
    </p:spTree>
    <p:extLst>
      <p:ext uri="{BB962C8B-B14F-4D97-AF65-F5344CB8AC3E}">
        <p14:creationId xmlns:p14="http://schemas.microsoft.com/office/powerpoint/2010/main" val="1619399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Agenda</a:t>
            </a:r>
            <a:endParaRPr lang="en-US" sz="3600" dirty="0"/>
          </a:p>
        </p:txBody>
      </p:sp>
      <p:sp>
        <p:nvSpPr>
          <p:cNvPr id="2" name="Slide Number Placeholder 1"/>
          <p:cNvSpPr>
            <a:spLocks noGrp="1"/>
          </p:cNvSpPr>
          <p:nvPr>
            <p:ph type="sldNum" sz="quarter" idx="12"/>
          </p:nvPr>
        </p:nvSpPr>
        <p:spPr/>
        <p:txBody>
          <a:bodyPr/>
          <a:lstStyle/>
          <a:p>
            <a:fld id="{71E4830E-B8E5-A849-B299-C150F95FFD18}" type="slidenum">
              <a:rPr lang="en-US" smtClean="0"/>
              <a:t>5</a:t>
            </a:fld>
            <a:endParaRPr lang="en-US"/>
          </a:p>
        </p:txBody>
      </p:sp>
      <p:sp>
        <p:nvSpPr>
          <p:cNvPr id="7" name="내용 개체 틀 2"/>
          <p:cNvSpPr txBox="1">
            <a:spLocks/>
          </p:cNvSpPr>
          <p:nvPr/>
        </p:nvSpPr>
        <p:spPr>
          <a:xfrm>
            <a:off x="875731" y="1880688"/>
            <a:ext cx="8179902" cy="42020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Tx/>
              <a:buChar char="-"/>
            </a:pPr>
            <a:r>
              <a:rPr lang="en-US" sz="3200" dirty="0" smtClean="0">
                <a:solidFill>
                  <a:schemeClr val="bg2">
                    <a:lumMod val="75000"/>
                  </a:schemeClr>
                </a:solidFill>
              </a:rPr>
              <a:t>Motivation and Objective</a:t>
            </a:r>
            <a:endParaRPr lang="en-US" sz="3200" dirty="0" smtClean="0"/>
          </a:p>
          <a:p>
            <a:pPr marL="342900" indent="-342900">
              <a:buFontTx/>
              <a:buChar char="-"/>
            </a:pPr>
            <a:r>
              <a:rPr lang="en-US" sz="3200" dirty="0" smtClean="0"/>
              <a:t>Walkthrough for </a:t>
            </a:r>
            <a:r>
              <a:rPr lang="en-US" sz="3200" dirty="0"/>
              <a:t>Five </a:t>
            </a:r>
            <a:r>
              <a:rPr lang="en-US" sz="3200" dirty="0" smtClean="0"/>
              <a:t>Models</a:t>
            </a:r>
            <a:endParaRPr lang="en-US" sz="3200" dirty="0"/>
          </a:p>
          <a:p>
            <a:pPr marL="342900" indent="-342900">
              <a:buFontTx/>
              <a:buChar char="-"/>
            </a:pPr>
            <a:r>
              <a:rPr lang="en-US" sz="3200" dirty="0" smtClean="0"/>
              <a:t>Hyper-parameter tuning</a:t>
            </a:r>
            <a:endParaRPr lang="en-US" sz="3200" dirty="0"/>
          </a:p>
          <a:p>
            <a:pPr marL="342900" indent="-342900">
              <a:buFontTx/>
              <a:buChar char="-"/>
            </a:pPr>
            <a:r>
              <a:rPr lang="en-US" sz="3200" dirty="0"/>
              <a:t>U</a:t>
            </a:r>
            <a:r>
              <a:rPr lang="en-US" sz="3200" dirty="0" smtClean="0"/>
              <a:t>se case and benchmarking</a:t>
            </a:r>
            <a:endParaRPr lang="en-US" sz="3200" dirty="0"/>
          </a:p>
          <a:p>
            <a:pPr marL="342900" indent="-342900">
              <a:buFontTx/>
              <a:buChar char="-"/>
            </a:pPr>
            <a:r>
              <a:rPr lang="en-US" sz="3200" dirty="0"/>
              <a:t>Conclusions and further application</a:t>
            </a:r>
          </a:p>
        </p:txBody>
      </p:sp>
    </p:spTree>
    <p:extLst>
      <p:ext uri="{BB962C8B-B14F-4D97-AF65-F5344CB8AC3E}">
        <p14:creationId xmlns:p14="http://schemas.microsoft.com/office/powerpoint/2010/main" val="8616401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Bayesian Global Optimization</a:t>
            </a:r>
          </a:p>
        </p:txBody>
      </p:sp>
      <p:sp>
        <p:nvSpPr>
          <p:cNvPr id="3" name="Content Placeholder 2"/>
          <p:cNvSpPr>
            <a:spLocks noGrp="1"/>
          </p:cNvSpPr>
          <p:nvPr>
            <p:ph idx="1"/>
          </p:nvPr>
        </p:nvSpPr>
        <p:spPr>
          <a:xfrm>
            <a:off x="740940" y="1907889"/>
            <a:ext cx="6006701" cy="4228190"/>
          </a:xfrm>
        </p:spPr>
        <p:txBody>
          <a:bodyPr>
            <a:normAutofit/>
          </a:bodyPr>
          <a:lstStyle/>
          <a:p>
            <a:pPr marL="0" indent="0">
              <a:buNone/>
            </a:pPr>
            <a:r>
              <a:rPr lang="en-US" dirty="0" smtClean="0"/>
              <a:t>Optimize object function</a:t>
            </a:r>
          </a:p>
          <a:p>
            <a:pPr lvl="1"/>
            <a:r>
              <a:rPr lang="en-US" dirty="0" smtClean="0"/>
              <a:t>Loss, Accuracy, Likelihood </a:t>
            </a:r>
          </a:p>
          <a:p>
            <a:pPr lvl="1"/>
            <a:endParaRPr lang="en-US" dirty="0"/>
          </a:p>
          <a:p>
            <a:pPr marL="0" indent="0">
              <a:buNone/>
            </a:pPr>
            <a:r>
              <a:rPr lang="en-US" dirty="0" smtClean="0"/>
              <a:t>Given parameters</a:t>
            </a:r>
          </a:p>
          <a:p>
            <a:pPr lvl="1"/>
            <a:r>
              <a:rPr lang="en-US" dirty="0" smtClean="0"/>
              <a:t>Hyper-parameters, feature parameters</a:t>
            </a:r>
          </a:p>
          <a:p>
            <a:pPr lvl="1"/>
            <a:endParaRPr lang="en-US" dirty="0" smtClean="0"/>
          </a:p>
          <a:p>
            <a:pPr marL="0" indent="0">
              <a:buNone/>
            </a:pPr>
            <a:r>
              <a:rPr lang="en-US" dirty="0" smtClean="0"/>
              <a:t>Find the best hyper-parameters</a:t>
            </a:r>
          </a:p>
          <a:p>
            <a:pPr lvl="1"/>
            <a:r>
              <a:rPr lang="en-US" dirty="0" smtClean="0"/>
              <a:t>Sample function as few times as possible</a:t>
            </a:r>
          </a:p>
          <a:p>
            <a:pPr lvl="1"/>
            <a:r>
              <a:rPr lang="en-US" dirty="0" smtClean="0"/>
              <a:t>Training on big data is expensive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698" t="18074" r="17626" b="2162"/>
          <a:stretch/>
        </p:blipFill>
        <p:spPr>
          <a:xfrm>
            <a:off x="6747641" y="2912946"/>
            <a:ext cx="4676803" cy="2722573"/>
          </a:xfrm>
          <a:prstGeom prst="rect">
            <a:avLst/>
          </a:prstGeom>
        </p:spPr>
      </p:pic>
      <p:sp>
        <p:nvSpPr>
          <p:cNvPr id="6" name="Slide Number Placeholder 5"/>
          <p:cNvSpPr>
            <a:spLocks noGrp="1"/>
          </p:cNvSpPr>
          <p:nvPr>
            <p:ph type="sldNum" sz="quarter" idx="12"/>
          </p:nvPr>
        </p:nvSpPr>
        <p:spPr/>
        <p:txBody>
          <a:bodyPr/>
          <a:lstStyle/>
          <a:p>
            <a:fld id="{71E4830E-B8E5-A849-B299-C150F95FFD18}" type="slidenum">
              <a:rPr lang="en-US" smtClean="0"/>
              <a:t>50</a:t>
            </a:fld>
            <a:endParaRPr lang="en-US"/>
          </a:p>
        </p:txBody>
      </p:sp>
    </p:spTree>
    <p:extLst>
      <p:ext uri="{BB962C8B-B14F-4D97-AF65-F5344CB8AC3E}">
        <p14:creationId xmlns:p14="http://schemas.microsoft.com/office/powerpoint/2010/main" val="21972271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How Does It Work</a:t>
            </a:r>
            <a:r>
              <a:rPr lang="en-US" sz="3600" dirty="0" smtClean="0"/>
              <a:t>?</a:t>
            </a:r>
          </a:p>
        </p:txBody>
      </p:sp>
      <p:sp>
        <p:nvSpPr>
          <p:cNvPr id="3" name="Content Placeholder 2"/>
          <p:cNvSpPr>
            <a:spLocks noGrp="1"/>
          </p:cNvSpPr>
          <p:nvPr>
            <p:ph idx="1"/>
          </p:nvPr>
        </p:nvSpPr>
        <p:spPr>
          <a:xfrm>
            <a:off x="816141" y="1920218"/>
            <a:ext cx="10515600" cy="4351338"/>
          </a:xfrm>
        </p:spPr>
        <p:txBody>
          <a:bodyPr/>
          <a:lstStyle/>
          <a:p>
            <a:pPr marL="514350" indent="-514350">
              <a:buFont typeface="+mj-lt"/>
              <a:buAutoNum type="arabicPeriod"/>
            </a:pPr>
            <a:r>
              <a:rPr lang="en-US" dirty="0" smtClean="0"/>
              <a:t>Build Gaussian Process (GP) with points sampled so far</a:t>
            </a:r>
          </a:p>
          <a:p>
            <a:pPr marL="514350" indent="-514350">
              <a:buFont typeface="+mj-lt"/>
              <a:buAutoNum type="arabicPeriod"/>
            </a:pPr>
            <a:endParaRPr lang="en-US" dirty="0" smtClean="0"/>
          </a:p>
          <a:p>
            <a:pPr marL="514350" indent="-514350">
              <a:buFont typeface="+mj-lt"/>
              <a:buAutoNum type="arabicPeriod"/>
            </a:pPr>
            <a:r>
              <a:rPr lang="en-US" dirty="0" smtClean="0"/>
              <a:t>Optimize the fit of the GP (covariance hyper-parameters)</a:t>
            </a:r>
          </a:p>
          <a:p>
            <a:pPr marL="514350" indent="-514350">
              <a:buFont typeface="+mj-lt"/>
              <a:buAutoNum type="arabicPeriod"/>
            </a:pPr>
            <a:endParaRPr lang="en-US" dirty="0" smtClean="0"/>
          </a:p>
          <a:p>
            <a:pPr marL="514350" indent="-514350">
              <a:buFont typeface="+mj-lt"/>
              <a:buAutoNum type="arabicPeriod"/>
            </a:pPr>
            <a:r>
              <a:rPr lang="en-US" dirty="0" smtClean="0"/>
              <a:t>Find the point(s) of the highest Expected Improvement within parameter domain</a:t>
            </a:r>
          </a:p>
          <a:p>
            <a:pPr marL="514350" indent="-514350">
              <a:buFont typeface="+mj-lt"/>
              <a:buAutoNum type="arabicPeriod"/>
            </a:pPr>
            <a:endParaRPr lang="en-US" dirty="0" smtClean="0"/>
          </a:p>
          <a:p>
            <a:pPr marL="514350" indent="-514350">
              <a:buFont typeface="+mj-lt"/>
              <a:buAutoNum type="arabicPeriod"/>
            </a:pPr>
            <a:r>
              <a:rPr lang="en-US" dirty="0" smtClean="0"/>
              <a:t>Return optimal next best point(s) to sample</a:t>
            </a:r>
          </a:p>
          <a:p>
            <a:pPr marL="514350" indent="-514350">
              <a:buFont typeface="+mj-lt"/>
              <a:buAutoNum type="arabicPeriod"/>
            </a:pPr>
            <a:endParaRPr lang="en-US" dirty="0"/>
          </a:p>
        </p:txBody>
      </p:sp>
      <p:sp>
        <p:nvSpPr>
          <p:cNvPr id="5" name="Slide Number Placeholder 4"/>
          <p:cNvSpPr>
            <a:spLocks noGrp="1"/>
          </p:cNvSpPr>
          <p:nvPr>
            <p:ph type="sldNum" sz="quarter" idx="12"/>
          </p:nvPr>
        </p:nvSpPr>
        <p:spPr/>
        <p:txBody>
          <a:bodyPr/>
          <a:lstStyle/>
          <a:p>
            <a:fld id="{71E4830E-B8E5-A849-B299-C150F95FFD18}" type="slidenum">
              <a:rPr lang="en-US" smtClean="0"/>
              <a:t>51</a:t>
            </a:fld>
            <a:endParaRPr lang="en-US"/>
          </a:p>
        </p:txBody>
      </p:sp>
    </p:spTree>
    <p:extLst>
      <p:ext uri="{BB962C8B-B14F-4D97-AF65-F5344CB8AC3E}">
        <p14:creationId xmlns:p14="http://schemas.microsoft.com/office/powerpoint/2010/main" val="28790467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Gaussian Process</a:t>
            </a:r>
            <a:endParaRPr lang="en-US" sz="3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555" y="2062654"/>
            <a:ext cx="10016772" cy="414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71E4830E-B8E5-A849-B299-C150F95FFD18}" type="slidenum">
              <a:rPr lang="en-US" smtClean="0"/>
              <a:t>52</a:t>
            </a:fld>
            <a:endParaRPr lang="en-US"/>
          </a:p>
        </p:txBody>
      </p:sp>
    </p:spTree>
    <p:extLst>
      <p:ext uri="{BB962C8B-B14F-4D97-AF65-F5344CB8AC3E}">
        <p14:creationId xmlns:p14="http://schemas.microsoft.com/office/powerpoint/2010/main" val="20577891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42" y="4198363"/>
            <a:ext cx="8741664" cy="2659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Gaussian </a:t>
            </a:r>
            <a:r>
              <a:rPr lang="en-US" sz="3600" dirty="0" smtClean="0"/>
              <a:t>Process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032" y="1646806"/>
            <a:ext cx="8598408" cy="2661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71E4830E-B8E5-A849-B299-C150F95FFD18}" type="slidenum">
              <a:rPr lang="en-US" smtClean="0"/>
              <a:t>53</a:t>
            </a:fld>
            <a:endParaRPr lang="en-US"/>
          </a:p>
        </p:txBody>
      </p:sp>
    </p:spTree>
    <p:extLst>
      <p:ext uri="{BB962C8B-B14F-4D97-AF65-F5344CB8AC3E}">
        <p14:creationId xmlns:p14="http://schemas.microsoft.com/office/powerpoint/2010/main" val="38363440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t>Gaussian </a:t>
            </a:r>
            <a:r>
              <a:rPr lang="en-US" sz="3600" smtClean="0"/>
              <a:t>Process</a:t>
            </a:r>
            <a:endParaRPr lang="en-US" sz="3600" dirty="0" smtClean="0"/>
          </a:p>
        </p:txBody>
      </p:sp>
      <p:grpSp>
        <p:nvGrpSpPr>
          <p:cNvPr id="3" name="Group 2"/>
          <p:cNvGrpSpPr/>
          <p:nvPr/>
        </p:nvGrpSpPr>
        <p:grpSpPr>
          <a:xfrm>
            <a:off x="236442" y="1648422"/>
            <a:ext cx="11674998" cy="5209578"/>
            <a:chOff x="21518" y="770598"/>
            <a:chExt cx="11674998" cy="5209578"/>
          </a:xfrm>
        </p:grpSpPr>
        <p:pic>
          <p:nvPicPr>
            <p:cNvPr id="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 y="3319776"/>
              <a:ext cx="8596800" cy="266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716" y="770598"/>
              <a:ext cx="8596800" cy="266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Slide Number Placeholder 7"/>
          <p:cNvSpPr>
            <a:spLocks noGrp="1"/>
          </p:cNvSpPr>
          <p:nvPr>
            <p:ph type="sldNum" sz="quarter" idx="12"/>
          </p:nvPr>
        </p:nvSpPr>
        <p:spPr/>
        <p:txBody>
          <a:bodyPr/>
          <a:lstStyle/>
          <a:p>
            <a:fld id="{71E4830E-B8E5-A849-B299-C150F95FFD18}" type="slidenum">
              <a:rPr lang="en-US" smtClean="0"/>
              <a:t>54</a:t>
            </a:fld>
            <a:endParaRPr lang="en-US"/>
          </a:p>
        </p:txBody>
      </p:sp>
    </p:spTree>
    <p:extLst>
      <p:ext uri="{BB962C8B-B14F-4D97-AF65-F5344CB8AC3E}">
        <p14:creationId xmlns:p14="http://schemas.microsoft.com/office/powerpoint/2010/main" val="19084741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Implementation</a:t>
            </a:r>
          </a:p>
        </p:txBody>
      </p:sp>
      <p:sp>
        <p:nvSpPr>
          <p:cNvPr id="8" name="Slide Number Placeholder 7"/>
          <p:cNvSpPr>
            <a:spLocks noGrp="1"/>
          </p:cNvSpPr>
          <p:nvPr>
            <p:ph type="sldNum" sz="quarter" idx="12"/>
          </p:nvPr>
        </p:nvSpPr>
        <p:spPr/>
        <p:txBody>
          <a:bodyPr/>
          <a:lstStyle/>
          <a:p>
            <a:fld id="{71E4830E-B8E5-A849-B299-C150F95FFD18}" type="slidenum">
              <a:rPr lang="en-US" smtClean="0"/>
              <a:t>55</a:t>
            </a:fld>
            <a:endParaRPr lang="en-US"/>
          </a:p>
        </p:txBody>
      </p:sp>
      <p:sp>
        <p:nvSpPr>
          <p:cNvPr id="9" name="Content Placeholder 2"/>
          <p:cNvSpPr>
            <a:spLocks noGrp="1"/>
          </p:cNvSpPr>
          <p:nvPr>
            <p:ph idx="1"/>
          </p:nvPr>
        </p:nvSpPr>
        <p:spPr>
          <a:xfrm>
            <a:off x="774192" y="1837944"/>
            <a:ext cx="10564368" cy="4416551"/>
          </a:xfrm>
        </p:spPr>
        <p:txBody>
          <a:bodyPr>
            <a:normAutofit/>
          </a:bodyPr>
          <a:lstStyle/>
          <a:p>
            <a:pPr marL="0" indent="0">
              <a:buNone/>
            </a:pPr>
            <a:r>
              <a:rPr lang="en-US" sz="2400" dirty="0" smtClean="0"/>
              <a:t>Bayesian-optimization</a:t>
            </a:r>
          </a:p>
          <a:p>
            <a:pPr lvl="1"/>
            <a:r>
              <a:rPr lang="en-US" sz="2000" dirty="0"/>
              <a:t>https://</a:t>
            </a:r>
            <a:r>
              <a:rPr lang="en-US" sz="2000" dirty="0" err="1"/>
              <a:t>github.com</a:t>
            </a:r>
            <a:r>
              <a:rPr lang="en-US" sz="2000" dirty="0"/>
              <a:t>/</a:t>
            </a:r>
            <a:r>
              <a:rPr lang="en-US" sz="2000" dirty="0" err="1"/>
              <a:t>fmfn</a:t>
            </a:r>
            <a:r>
              <a:rPr lang="en-US" sz="2000" dirty="0"/>
              <a:t>/</a:t>
            </a:r>
            <a:r>
              <a:rPr lang="en-US" sz="2000" dirty="0" err="1"/>
              <a:t>BayesianOptimization</a:t>
            </a:r>
            <a:endParaRPr lang="en-US" sz="2000" dirty="0"/>
          </a:p>
          <a:p>
            <a:pPr marL="0" indent="0">
              <a:buNone/>
            </a:pPr>
            <a:r>
              <a:rPr lang="en-US" sz="2400" dirty="0" smtClean="0"/>
              <a:t>Define our target function</a:t>
            </a:r>
          </a:p>
          <a:p>
            <a:pPr marL="0" indent="0">
              <a:buNone/>
            </a:pPr>
            <a:endParaRPr lang="en-US" dirty="0" smtClean="0"/>
          </a:p>
          <a:p>
            <a:pPr marL="0" indent="0">
              <a:buNone/>
            </a:pPr>
            <a:r>
              <a:rPr lang="en-US" sz="2400" dirty="0" smtClean="0"/>
              <a:t>Define parameters we want to tune</a:t>
            </a:r>
          </a:p>
          <a:p>
            <a:pPr marL="0" indent="0">
              <a:buNone/>
            </a:pPr>
            <a:endParaRPr lang="en-US" sz="2400" dirty="0" smtClean="0"/>
          </a:p>
          <a:p>
            <a:pPr marL="0" indent="0">
              <a:buNone/>
            </a:pPr>
            <a:endParaRPr lang="en-US" sz="2400" dirty="0" smtClean="0"/>
          </a:p>
          <a:p>
            <a:pPr marL="0" indent="0">
              <a:buNone/>
            </a:pPr>
            <a:endParaRPr lang="en-US" sz="2400" dirty="0" smtClean="0"/>
          </a:p>
          <a:p>
            <a:pPr marL="0" indent="0">
              <a:buNone/>
            </a:pPr>
            <a:r>
              <a:rPr lang="en-US" sz="2400" dirty="0" smtClean="0"/>
              <a:t>BO will return the optimized parameters</a:t>
            </a:r>
          </a:p>
          <a:p>
            <a:pPr marL="0" indent="0">
              <a:buNone/>
            </a:pPr>
            <a:endParaRPr lang="en-US" sz="2400" dirty="0"/>
          </a:p>
          <a:p>
            <a:pPr marL="0" indent="0">
              <a:buNone/>
            </a:pPr>
            <a:endParaRPr lang="en-US" sz="2400" dirty="0" smtClean="0"/>
          </a:p>
        </p:txBody>
      </p:sp>
      <p:sp>
        <p:nvSpPr>
          <p:cNvPr id="10" name="직사각형 6"/>
          <p:cNvSpPr/>
          <p:nvPr/>
        </p:nvSpPr>
        <p:spPr>
          <a:xfrm>
            <a:off x="2093326" y="3034391"/>
            <a:ext cx="6517274" cy="533710"/>
          </a:xfrm>
          <a:prstGeom prst="rect">
            <a:avLst/>
          </a:prstGeom>
          <a:solidFill>
            <a:schemeClr val="bg2">
              <a:lumMod val="50000"/>
            </a:schemeClr>
          </a:solidFill>
          <a:ln w="28575">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r>
              <a:rPr lang="en-US" altLang="ko-KR" dirty="0" smtClean="0">
                <a:solidFill>
                  <a:schemeClr val="bg1"/>
                </a:solidFill>
                <a:latin typeface="Consolas" panose="020B0609020204030204" pitchFamily="49" charset="0"/>
              </a:rPr>
              <a:t>F = (prediction </a:t>
            </a:r>
            <a:r>
              <a:rPr lang="mr-IN" altLang="ko-KR" dirty="0" smtClean="0">
                <a:solidFill>
                  <a:schemeClr val="bg1"/>
                </a:solidFill>
                <a:latin typeface="Consolas" panose="020B0609020204030204" pitchFamily="49" charset="0"/>
              </a:rPr>
              <a:t>–</a:t>
            </a:r>
            <a:r>
              <a:rPr lang="en-US" altLang="ko-KR" dirty="0" smtClean="0">
                <a:solidFill>
                  <a:schemeClr val="bg1"/>
                </a:solidFill>
                <a:latin typeface="Consolas" panose="020B0609020204030204" pitchFamily="49" charset="0"/>
              </a:rPr>
              <a:t> actual)/actual </a:t>
            </a:r>
            <a:endParaRPr lang="ko-KR" altLang="en-US" dirty="0" smtClean="0">
              <a:solidFill>
                <a:schemeClr val="bg1"/>
              </a:solidFill>
              <a:latin typeface="Consolas" panose="020B0609020204030204" pitchFamily="49" charset="0"/>
            </a:endParaRPr>
          </a:p>
          <a:p>
            <a:endParaRPr lang="ko-KR" altLang="en-US" dirty="0">
              <a:solidFill>
                <a:schemeClr val="bg1"/>
              </a:solidFill>
              <a:latin typeface="Consolas" panose="020B0609020204030204" pitchFamily="49" charset="0"/>
            </a:endParaRPr>
          </a:p>
        </p:txBody>
      </p:sp>
      <p:sp>
        <p:nvSpPr>
          <p:cNvPr id="11" name="직사각형 6"/>
          <p:cNvSpPr/>
          <p:nvPr/>
        </p:nvSpPr>
        <p:spPr>
          <a:xfrm>
            <a:off x="2093326" y="4046219"/>
            <a:ext cx="6517274" cy="1178517"/>
          </a:xfrm>
          <a:prstGeom prst="rect">
            <a:avLst/>
          </a:prstGeom>
          <a:solidFill>
            <a:schemeClr val="bg2">
              <a:lumMod val="50000"/>
            </a:schemeClr>
          </a:solidFill>
          <a:ln w="28575">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r>
              <a:rPr lang="en-US" altLang="ko-KR" dirty="0" err="1" smtClean="0">
                <a:solidFill>
                  <a:schemeClr val="bg1"/>
                </a:solidFill>
                <a:latin typeface="Consolas" panose="020B0609020204030204" pitchFamily="49" charset="0"/>
              </a:rPr>
              <a:t>Params</a:t>
            </a:r>
            <a:r>
              <a:rPr lang="en-US" altLang="ko-KR" dirty="0" smtClean="0">
                <a:solidFill>
                  <a:schemeClr val="bg1"/>
                </a:solidFill>
                <a:latin typeface="Consolas" panose="020B0609020204030204" pitchFamily="49" charset="0"/>
              </a:rPr>
              <a:t> = {</a:t>
            </a:r>
          </a:p>
          <a:p>
            <a:r>
              <a:rPr lang="en-US" altLang="ko-KR" dirty="0">
                <a:solidFill>
                  <a:schemeClr val="bg1"/>
                </a:solidFill>
                <a:latin typeface="Consolas" panose="020B0609020204030204" pitchFamily="49" charset="0"/>
              </a:rPr>
              <a:t>	</a:t>
            </a:r>
            <a:r>
              <a:rPr lang="en-US" altLang="ko-KR" dirty="0" err="1" smtClean="0">
                <a:solidFill>
                  <a:schemeClr val="bg1"/>
                </a:solidFill>
                <a:latin typeface="Consolas" panose="020B0609020204030204" pitchFamily="49" charset="0"/>
              </a:rPr>
              <a:t>num_layers</a:t>
            </a:r>
            <a:r>
              <a:rPr lang="en-US" altLang="ko-KR" dirty="0" smtClean="0">
                <a:solidFill>
                  <a:schemeClr val="bg1"/>
                </a:solidFill>
                <a:latin typeface="Consolas" panose="020B0609020204030204" pitchFamily="49" charset="0"/>
              </a:rPr>
              <a:t>: (1, 10)</a:t>
            </a:r>
          </a:p>
          <a:p>
            <a:r>
              <a:rPr lang="en-US" altLang="ko-KR" dirty="0">
                <a:solidFill>
                  <a:schemeClr val="bg1"/>
                </a:solidFill>
                <a:latin typeface="Consolas" panose="020B0609020204030204" pitchFamily="49" charset="0"/>
              </a:rPr>
              <a:t>	</a:t>
            </a:r>
            <a:r>
              <a:rPr lang="en-US" altLang="ko-KR" dirty="0" smtClean="0">
                <a:solidFill>
                  <a:schemeClr val="bg1"/>
                </a:solidFill>
                <a:latin typeface="Consolas" panose="020B0609020204030204" pitchFamily="49" charset="0"/>
              </a:rPr>
              <a:t>.. ..	</a:t>
            </a:r>
          </a:p>
          <a:p>
            <a:r>
              <a:rPr lang="en-US" altLang="ko-KR" dirty="0">
                <a:solidFill>
                  <a:schemeClr val="bg1"/>
                </a:solidFill>
                <a:latin typeface="Consolas" panose="020B0609020204030204" pitchFamily="49" charset="0"/>
              </a:rPr>
              <a:t>}</a:t>
            </a:r>
            <a:endParaRPr lang="ko-KR" altLang="en-US" dirty="0" smtClean="0">
              <a:solidFill>
                <a:schemeClr val="bg1"/>
              </a:solidFill>
              <a:latin typeface="Consolas" panose="020B0609020204030204" pitchFamily="49" charset="0"/>
            </a:endParaRPr>
          </a:p>
          <a:p>
            <a:endParaRPr lang="ko-KR" altLang="en-US" dirty="0">
              <a:solidFill>
                <a:schemeClr val="bg1"/>
              </a:solidFill>
              <a:latin typeface="Consolas" panose="020B0609020204030204" pitchFamily="49" charset="0"/>
            </a:endParaRPr>
          </a:p>
        </p:txBody>
      </p:sp>
      <p:sp>
        <p:nvSpPr>
          <p:cNvPr id="12" name="직사각형 6"/>
          <p:cNvSpPr/>
          <p:nvPr/>
        </p:nvSpPr>
        <p:spPr>
          <a:xfrm>
            <a:off x="2093326" y="5822640"/>
            <a:ext cx="6517274" cy="533710"/>
          </a:xfrm>
          <a:prstGeom prst="rect">
            <a:avLst/>
          </a:prstGeom>
          <a:solidFill>
            <a:schemeClr val="bg2">
              <a:lumMod val="50000"/>
            </a:schemeClr>
          </a:solidFill>
          <a:ln w="28575">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r>
              <a:rPr lang="en-US" altLang="ko-KR" dirty="0" err="1" smtClean="0">
                <a:solidFill>
                  <a:schemeClr val="bg1"/>
                </a:solidFill>
                <a:latin typeface="Consolas" panose="020B0609020204030204" pitchFamily="49" charset="0"/>
              </a:rPr>
              <a:t>BO.maximize</a:t>
            </a:r>
            <a:r>
              <a:rPr lang="en-US" altLang="ko-KR" dirty="0" smtClean="0">
                <a:solidFill>
                  <a:schemeClr val="bg1"/>
                </a:solidFill>
                <a:latin typeface="Consolas" panose="020B0609020204030204" pitchFamily="49" charset="0"/>
              </a:rPr>
              <a:t>(F, </a:t>
            </a:r>
            <a:r>
              <a:rPr lang="en-US" altLang="ko-KR" dirty="0" err="1">
                <a:solidFill>
                  <a:schemeClr val="bg1"/>
                </a:solidFill>
                <a:latin typeface="Consolas" panose="020B0609020204030204" pitchFamily="49" charset="0"/>
              </a:rPr>
              <a:t>p</a:t>
            </a:r>
            <a:r>
              <a:rPr lang="en-US" altLang="ko-KR" dirty="0" err="1" smtClean="0">
                <a:solidFill>
                  <a:schemeClr val="bg1"/>
                </a:solidFill>
                <a:latin typeface="Consolas" panose="020B0609020204030204" pitchFamily="49" charset="0"/>
              </a:rPr>
              <a:t>arams</a:t>
            </a:r>
            <a:r>
              <a:rPr lang="en-US" altLang="ko-KR" dirty="0" smtClean="0">
                <a:solidFill>
                  <a:schemeClr val="bg1"/>
                </a:solidFill>
                <a:latin typeface="Consolas" panose="020B0609020204030204" pitchFamily="49" charset="0"/>
              </a:rPr>
              <a:t>)  -&gt; return optimized </a:t>
            </a:r>
            <a:r>
              <a:rPr lang="en-US" altLang="ko-KR" dirty="0" err="1" smtClean="0">
                <a:solidFill>
                  <a:schemeClr val="bg1"/>
                </a:solidFill>
                <a:latin typeface="Consolas" panose="020B0609020204030204" pitchFamily="49" charset="0"/>
              </a:rPr>
              <a:t>params</a:t>
            </a:r>
            <a:endParaRPr lang="ko-KR" altLang="en-US" dirty="0" smtClean="0">
              <a:solidFill>
                <a:schemeClr val="bg1"/>
              </a:solidFill>
              <a:latin typeface="Consolas" panose="020B0609020204030204" pitchFamily="49" charset="0"/>
            </a:endParaRPr>
          </a:p>
          <a:p>
            <a:endParaRPr lang="ko-KR"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146219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Evaluation</a:t>
            </a:r>
          </a:p>
        </p:txBody>
      </p:sp>
      <p:sp>
        <p:nvSpPr>
          <p:cNvPr id="3" name="Content Placeholder 2"/>
          <p:cNvSpPr>
            <a:spLocks noGrp="1"/>
          </p:cNvSpPr>
          <p:nvPr>
            <p:ph idx="1"/>
          </p:nvPr>
        </p:nvSpPr>
        <p:spPr>
          <a:xfrm>
            <a:off x="774192" y="1837944"/>
            <a:ext cx="10564368" cy="4416551"/>
          </a:xfrm>
        </p:spPr>
        <p:txBody>
          <a:bodyPr>
            <a:normAutofit/>
          </a:bodyPr>
          <a:lstStyle/>
          <a:p>
            <a:pPr marL="0" indent="0">
              <a:buNone/>
            </a:pPr>
            <a:r>
              <a:rPr lang="en-US" dirty="0" smtClean="0"/>
              <a:t>Fast</a:t>
            </a:r>
          </a:p>
          <a:p>
            <a:pPr lvl="1"/>
            <a:r>
              <a:rPr lang="en-US" dirty="0" smtClean="0"/>
              <a:t>Quickly optimize objective function</a:t>
            </a:r>
          </a:p>
          <a:p>
            <a:pPr marL="457200" lvl="1" indent="0">
              <a:buNone/>
            </a:pPr>
            <a:endParaRPr lang="en-US" dirty="0"/>
          </a:p>
          <a:p>
            <a:pPr marL="0" indent="0">
              <a:buNone/>
            </a:pPr>
            <a:r>
              <a:rPr lang="en-US" dirty="0" smtClean="0"/>
              <a:t>Customizable</a:t>
            </a:r>
          </a:p>
          <a:p>
            <a:pPr lvl="1"/>
            <a:r>
              <a:rPr lang="en-US" dirty="0" smtClean="0"/>
              <a:t>Parameters, iterations</a:t>
            </a:r>
          </a:p>
          <a:p>
            <a:pPr marL="457200" lvl="1" indent="0">
              <a:buNone/>
            </a:pPr>
            <a:endParaRPr lang="en-US" dirty="0" smtClean="0"/>
          </a:p>
          <a:p>
            <a:pPr marL="0" indent="0">
              <a:buNone/>
            </a:pPr>
            <a:r>
              <a:rPr lang="en-US" dirty="0" smtClean="0"/>
              <a:t>More confident in tuning</a:t>
            </a:r>
          </a:p>
          <a:p>
            <a:pPr marL="0" indent="0">
              <a:buNone/>
            </a:pPr>
            <a:endParaRPr lang="en-US" sz="2400" dirty="0" smtClean="0"/>
          </a:p>
          <a:p>
            <a:pPr marL="0" indent="0">
              <a:buNone/>
            </a:pPr>
            <a:r>
              <a:rPr lang="en-US" dirty="0" smtClean="0"/>
              <a:t>Integrated into our framework</a:t>
            </a:r>
          </a:p>
        </p:txBody>
      </p:sp>
      <p:sp>
        <p:nvSpPr>
          <p:cNvPr id="5" name="Slide Number Placeholder 4"/>
          <p:cNvSpPr>
            <a:spLocks noGrp="1"/>
          </p:cNvSpPr>
          <p:nvPr>
            <p:ph type="sldNum" sz="quarter" idx="12"/>
          </p:nvPr>
        </p:nvSpPr>
        <p:spPr/>
        <p:txBody>
          <a:bodyPr/>
          <a:lstStyle/>
          <a:p>
            <a:fld id="{71E4830E-B8E5-A849-B299-C150F95FFD18}" type="slidenum">
              <a:rPr lang="en-US" smtClean="0"/>
              <a:t>56</a:t>
            </a:fld>
            <a:endParaRPr lang="en-US"/>
          </a:p>
        </p:txBody>
      </p:sp>
    </p:spTree>
    <p:extLst>
      <p:ext uri="{BB962C8B-B14F-4D97-AF65-F5344CB8AC3E}">
        <p14:creationId xmlns:p14="http://schemas.microsoft.com/office/powerpoint/2010/main" val="5987238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80588" y="965199"/>
            <a:ext cx="6766078" cy="4927601"/>
          </a:xfrm>
        </p:spPr>
        <p:txBody>
          <a:bodyPr anchor="ctr">
            <a:normAutofit/>
          </a:bodyPr>
          <a:lstStyle/>
          <a:p>
            <a:pPr algn="l"/>
            <a:r>
              <a:rPr lang="en-US" sz="5400" dirty="0" smtClean="0">
                <a:solidFill>
                  <a:schemeClr val="tx1">
                    <a:lumMod val="85000"/>
                    <a:lumOff val="15000"/>
                  </a:schemeClr>
                </a:solidFill>
              </a:rPr>
              <a:t>Use Case</a:t>
            </a:r>
            <a:endParaRPr lang="en-US" sz="5400" dirty="0">
              <a:solidFill>
                <a:schemeClr val="tx1">
                  <a:lumMod val="85000"/>
                  <a:lumOff val="15000"/>
                </a:schemeClr>
              </a:solidFill>
            </a:endParaRPr>
          </a:p>
        </p:txBody>
      </p:sp>
      <p:sp>
        <p:nvSpPr>
          <p:cNvPr id="3" name="Slide Number Placeholder 2"/>
          <p:cNvSpPr>
            <a:spLocks noGrp="1"/>
          </p:cNvSpPr>
          <p:nvPr>
            <p:ph type="sldNum" sz="quarter" idx="12"/>
          </p:nvPr>
        </p:nvSpPr>
        <p:spPr/>
        <p:txBody>
          <a:bodyPr/>
          <a:lstStyle/>
          <a:p>
            <a:fld id="{71E4830E-B8E5-A849-B299-C150F95FFD18}" type="slidenum">
              <a:rPr lang="en-US" smtClean="0"/>
              <a:t>57</a:t>
            </a:fld>
            <a:endParaRPr lang="en-US"/>
          </a:p>
        </p:txBody>
      </p:sp>
    </p:spTree>
    <p:extLst>
      <p:ext uri="{BB962C8B-B14F-4D97-AF65-F5344CB8AC3E}">
        <p14:creationId xmlns:p14="http://schemas.microsoft.com/office/powerpoint/2010/main" val="9619258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842" y="1825625"/>
            <a:ext cx="6596158" cy="4681501"/>
          </a:xfrm>
        </p:spPr>
        <p:txBody>
          <a:bodyPr>
            <a:normAutofit lnSpcReduction="10000"/>
          </a:bodyPr>
          <a:lstStyle/>
          <a:p>
            <a:pPr marL="0" indent="0">
              <a:spcAft>
                <a:spcPts val="600"/>
              </a:spcAft>
              <a:buNone/>
            </a:pPr>
            <a:r>
              <a:rPr lang="en-US" dirty="0" smtClean="0"/>
              <a:t>Cash Management</a:t>
            </a:r>
          </a:p>
          <a:p>
            <a:pPr lvl="1">
              <a:spcAft>
                <a:spcPts val="600"/>
              </a:spcAft>
            </a:pPr>
            <a:r>
              <a:rPr lang="en-US" sz="2800" dirty="0" smtClean="0"/>
              <a:t>Efficient </a:t>
            </a:r>
            <a:r>
              <a:rPr lang="en-US" sz="2800" dirty="0"/>
              <a:t>use of the company’s cash </a:t>
            </a:r>
            <a:endParaRPr lang="en-US" sz="2800" dirty="0" smtClean="0"/>
          </a:p>
          <a:p>
            <a:pPr lvl="1">
              <a:spcAft>
                <a:spcPts val="600"/>
              </a:spcAft>
            </a:pPr>
            <a:r>
              <a:rPr lang="en-US" sz="2800" dirty="0"/>
              <a:t>V</a:t>
            </a:r>
            <a:r>
              <a:rPr lang="en-US" sz="2800" dirty="0" smtClean="0"/>
              <a:t>iability </a:t>
            </a:r>
            <a:r>
              <a:rPr lang="en-US" sz="2800" dirty="0"/>
              <a:t>of using data analytics and machine </a:t>
            </a:r>
            <a:r>
              <a:rPr lang="en-US" sz="2800" dirty="0" smtClean="0"/>
              <a:t>learning</a:t>
            </a:r>
          </a:p>
          <a:p>
            <a:pPr marL="0" indent="0">
              <a:spcAft>
                <a:spcPts val="600"/>
              </a:spcAft>
              <a:buNone/>
            </a:pPr>
            <a:r>
              <a:rPr lang="en-US" dirty="0" smtClean="0"/>
              <a:t>Data </a:t>
            </a:r>
          </a:p>
          <a:p>
            <a:pPr lvl="1">
              <a:spcAft>
                <a:spcPts val="600"/>
              </a:spcAft>
            </a:pPr>
            <a:r>
              <a:rPr lang="en-US" sz="2800" dirty="0" smtClean="0"/>
              <a:t>3 </a:t>
            </a:r>
            <a:r>
              <a:rPr lang="en-US" sz="2800" dirty="0"/>
              <a:t>y</a:t>
            </a:r>
            <a:r>
              <a:rPr lang="en-US" sz="2800" dirty="0" smtClean="0"/>
              <a:t>ear daily Accumulated Cash Flows </a:t>
            </a:r>
          </a:p>
          <a:p>
            <a:pPr marL="0" indent="0">
              <a:spcAft>
                <a:spcPts val="600"/>
              </a:spcAft>
              <a:buNone/>
            </a:pPr>
            <a:r>
              <a:rPr lang="en-US" dirty="0" smtClean="0"/>
              <a:t>Outcome </a:t>
            </a:r>
          </a:p>
          <a:p>
            <a:pPr lvl="1">
              <a:spcAft>
                <a:spcPts val="600"/>
              </a:spcAft>
            </a:pPr>
            <a:r>
              <a:rPr lang="en-US" sz="2800" dirty="0" smtClean="0"/>
              <a:t>Forecasting the future cash flows to provide insight on the client’s </a:t>
            </a:r>
            <a:r>
              <a:rPr lang="en-US" sz="2800" dirty="0"/>
              <a:t>operating liquidity </a:t>
            </a:r>
            <a:r>
              <a:rPr lang="en-US" sz="2800" dirty="0" smtClean="0"/>
              <a:t>requirements</a:t>
            </a:r>
            <a:endParaRPr lang="en-US" sz="2800" dirty="0"/>
          </a:p>
        </p:txBody>
      </p:sp>
      <p:sp>
        <p:nvSpPr>
          <p:cNvPr id="4" name="Slide Number Placeholder 3"/>
          <p:cNvSpPr>
            <a:spLocks noGrp="1"/>
          </p:cNvSpPr>
          <p:nvPr>
            <p:ph type="sldNum" sz="quarter" idx="12"/>
          </p:nvPr>
        </p:nvSpPr>
        <p:spPr/>
        <p:txBody>
          <a:bodyPr/>
          <a:lstStyle/>
          <a:p>
            <a:fld id="{71E4830E-B8E5-A849-B299-C150F95FFD18}" type="slidenum">
              <a:rPr lang="en-US" smtClean="0"/>
              <a:t>58</a:t>
            </a:fld>
            <a:endParaRPr lang="en-US"/>
          </a:p>
        </p:txBody>
      </p:sp>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Background</a:t>
            </a:r>
          </a:p>
        </p:txBody>
      </p:sp>
      <p:sp>
        <p:nvSpPr>
          <p:cNvPr id="6" name="AutoShape 2" descr="Image result for Prospective cli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Prospective cli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Image result for Prospective cli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Image result for Prospective cli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Image result for Prospective cli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4025" y="2416174"/>
            <a:ext cx="3279775" cy="3279775"/>
          </a:xfrm>
          <a:prstGeom prst="rect">
            <a:avLst/>
          </a:prstGeom>
        </p:spPr>
      </p:pic>
    </p:spTree>
    <p:extLst>
      <p:ext uri="{BB962C8B-B14F-4D97-AF65-F5344CB8AC3E}">
        <p14:creationId xmlns:p14="http://schemas.microsoft.com/office/powerpoint/2010/main" val="110891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12328" t="10824" r="9234" b="12449"/>
          <a:stretch/>
        </p:blipFill>
        <p:spPr>
          <a:xfrm>
            <a:off x="5474043" y="4212612"/>
            <a:ext cx="6697096" cy="2645387"/>
          </a:xfrm>
          <a:ln>
            <a:solidFill>
              <a:schemeClr val="accent4"/>
            </a:solidFill>
          </a:ln>
        </p:spPr>
      </p:pic>
      <p:sp>
        <p:nvSpPr>
          <p:cNvPr id="4" name="Slide Number Placeholder 3"/>
          <p:cNvSpPr>
            <a:spLocks noGrp="1"/>
          </p:cNvSpPr>
          <p:nvPr>
            <p:ph type="sldNum" sz="quarter" idx="12"/>
          </p:nvPr>
        </p:nvSpPr>
        <p:spPr/>
        <p:txBody>
          <a:bodyPr/>
          <a:lstStyle/>
          <a:p>
            <a:fld id="{71E4830E-B8E5-A849-B299-C150F95FFD18}" type="slidenum">
              <a:rPr lang="en-US" smtClean="0"/>
              <a:t>59</a:t>
            </a:fld>
            <a:endParaRPr lang="en-US"/>
          </a:p>
        </p:txBody>
      </p:sp>
      <p:sp>
        <p:nvSpPr>
          <p:cNvPr id="5" name="Title 1"/>
          <p:cNvSpPr txBox="1">
            <a:spLocks/>
          </p:cNvSpPr>
          <p:nvPr/>
        </p:nvSpPr>
        <p:spPr>
          <a:xfrm>
            <a:off x="236442" y="19526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Visualization</a:t>
            </a:r>
            <a:endParaRPr lang="en-US" sz="3600" dirty="0" smtClean="0"/>
          </a:p>
        </p:txBody>
      </p:sp>
      <p:pic>
        <p:nvPicPr>
          <p:cNvPr id="7" name="Picture 6"/>
          <p:cNvPicPr>
            <a:picLocks/>
          </p:cNvPicPr>
          <p:nvPr/>
        </p:nvPicPr>
        <p:blipFill rotWithShape="1">
          <a:blip r:embed="rId4">
            <a:extLst>
              <a:ext uri="{28A0092B-C50C-407E-A947-70E740481C1C}">
                <a14:useLocalDpi xmlns:a14="http://schemas.microsoft.com/office/drawing/2010/main" val="0"/>
              </a:ext>
            </a:extLst>
          </a:blip>
          <a:srcRect l="9869" r="2301" b="5643"/>
          <a:stretch/>
        </p:blipFill>
        <p:spPr>
          <a:xfrm>
            <a:off x="259482" y="1608757"/>
            <a:ext cx="6712176" cy="2592000"/>
          </a:xfrm>
          <a:prstGeom prst="rect">
            <a:avLst/>
          </a:prstGeom>
          <a:ln>
            <a:solidFill>
              <a:schemeClr val="accent4"/>
            </a:solidFill>
          </a:ln>
        </p:spPr>
      </p:pic>
      <p:sp>
        <p:nvSpPr>
          <p:cNvPr id="8" name="TextBox 7"/>
          <p:cNvSpPr txBox="1"/>
          <p:nvPr/>
        </p:nvSpPr>
        <p:spPr>
          <a:xfrm>
            <a:off x="7478295" y="2203491"/>
            <a:ext cx="2592572" cy="707886"/>
          </a:xfrm>
          <a:prstGeom prst="rect">
            <a:avLst/>
          </a:prstGeom>
          <a:noFill/>
        </p:spPr>
        <p:txBody>
          <a:bodyPr wrap="square" rtlCol="0">
            <a:spAutoFit/>
          </a:bodyPr>
          <a:lstStyle/>
          <a:p>
            <a:r>
              <a:rPr lang="en-US" sz="4000" b="1" dirty="0" smtClean="0">
                <a:solidFill>
                  <a:schemeClr val="accent4"/>
                </a:solidFill>
              </a:rPr>
              <a:t>Prophet</a:t>
            </a:r>
            <a:endParaRPr lang="en-US" sz="4000" b="1" dirty="0">
              <a:solidFill>
                <a:schemeClr val="accent4"/>
              </a:solidFill>
            </a:endParaRPr>
          </a:p>
        </p:txBody>
      </p:sp>
      <p:sp>
        <p:nvSpPr>
          <p:cNvPr id="9" name="TextBox 8"/>
          <p:cNvSpPr txBox="1"/>
          <p:nvPr/>
        </p:nvSpPr>
        <p:spPr>
          <a:xfrm>
            <a:off x="3023437" y="4883777"/>
            <a:ext cx="1680268" cy="707886"/>
          </a:xfrm>
          <a:prstGeom prst="rect">
            <a:avLst/>
          </a:prstGeom>
          <a:noFill/>
        </p:spPr>
        <p:txBody>
          <a:bodyPr wrap="none" rtlCol="0">
            <a:spAutoFit/>
          </a:bodyPr>
          <a:lstStyle/>
          <a:p>
            <a:r>
              <a:rPr lang="en-US" sz="4000" b="1" dirty="0" smtClean="0">
                <a:solidFill>
                  <a:schemeClr val="accent4"/>
                </a:solidFill>
              </a:rPr>
              <a:t>ARIMA</a:t>
            </a:r>
            <a:endParaRPr lang="en-US" sz="4000" b="1" dirty="0">
              <a:solidFill>
                <a:schemeClr val="accent4"/>
              </a:solidFill>
            </a:endParaRPr>
          </a:p>
        </p:txBody>
      </p:sp>
    </p:spTree>
    <p:extLst>
      <p:ext uri="{BB962C8B-B14F-4D97-AF65-F5344CB8AC3E}">
        <p14:creationId xmlns:p14="http://schemas.microsoft.com/office/powerpoint/2010/main" val="1295570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80587" y="965199"/>
            <a:ext cx="6996249" cy="4927601"/>
          </a:xfrm>
        </p:spPr>
        <p:txBody>
          <a:bodyPr anchor="ctr">
            <a:normAutofit/>
          </a:bodyPr>
          <a:lstStyle/>
          <a:p>
            <a:pPr algn="l"/>
            <a:r>
              <a:rPr lang="en-US" sz="4800" dirty="0" smtClean="0">
                <a:solidFill>
                  <a:prstClr val="black"/>
                </a:solidFill>
              </a:rPr>
              <a:t>Prophet</a:t>
            </a:r>
            <a:endParaRPr lang="en-US" sz="4800" dirty="0">
              <a:solidFill>
                <a:schemeClr val="tx1">
                  <a:lumMod val="85000"/>
                  <a:lumOff val="15000"/>
                </a:schemeClr>
              </a:solidFill>
            </a:endParaRPr>
          </a:p>
        </p:txBody>
      </p:sp>
      <p:sp>
        <p:nvSpPr>
          <p:cNvPr id="7"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E4830E-B8E5-A849-B299-C150F95FFD18}" type="slidenum">
              <a:rPr lang="en-US" smtClean="0"/>
              <a:pPr/>
              <a:t>6</a:t>
            </a:fld>
            <a:endParaRPr lang="en-US"/>
          </a:p>
        </p:txBody>
      </p:sp>
    </p:spTree>
    <p:extLst>
      <p:ext uri="{BB962C8B-B14F-4D97-AF65-F5344CB8AC3E}">
        <p14:creationId xmlns:p14="http://schemas.microsoft.com/office/powerpoint/2010/main" val="18239448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rotWithShape="1">
          <a:blip r:embed="rId3">
            <a:extLst>
              <a:ext uri="{28A0092B-C50C-407E-A947-70E740481C1C}">
                <a14:useLocalDpi xmlns:a14="http://schemas.microsoft.com/office/drawing/2010/main" val="0"/>
              </a:ext>
            </a:extLst>
          </a:blip>
          <a:srcRect l="12374" t="10483" r="9693" b="10046"/>
          <a:stretch/>
        </p:blipFill>
        <p:spPr>
          <a:xfrm>
            <a:off x="5412258" y="4211648"/>
            <a:ext cx="6777969" cy="2646351"/>
          </a:xfrm>
          <a:prstGeom prst="rect">
            <a:avLst/>
          </a:prstGeom>
          <a:ln>
            <a:solidFill>
              <a:schemeClr val="accent1"/>
            </a:solidFill>
          </a:ln>
        </p:spPr>
      </p:pic>
      <p:sp>
        <p:nvSpPr>
          <p:cNvPr id="9" name="Title 1"/>
          <p:cNvSpPr txBox="1">
            <a:spLocks/>
          </p:cNvSpPr>
          <p:nvPr/>
        </p:nvSpPr>
        <p:spPr>
          <a:xfrm>
            <a:off x="236442" y="19526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Visualization</a:t>
            </a:r>
            <a:endParaRPr lang="en-US" sz="3600" dirty="0" smtClean="0"/>
          </a:p>
        </p:txBody>
      </p:sp>
      <p:sp>
        <p:nvSpPr>
          <p:cNvPr id="3" name="Slide Number Placeholder 2"/>
          <p:cNvSpPr>
            <a:spLocks noGrp="1"/>
          </p:cNvSpPr>
          <p:nvPr>
            <p:ph type="sldNum" sz="quarter" idx="12"/>
          </p:nvPr>
        </p:nvSpPr>
        <p:spPr/>
        <p:txBody>
          <a:bodyPr/>
          <a:lstStyle/>
          <a:p>
            <a:fld id="{71E4830E-B8E5-A849-B299-C150F95FFD18}" type="slidenum">
              <a:rPr lang="en-US" smtClean="0"/>
              <a:t>60</a:t>
            </a:fld>
            <a:endParaRPr lang="en-US"/>
          </a:p>
        </p:txBody>
      </p:sp>
      <p:pic>
        <p:nvPicPr>
          <p:cNvPr id="4" name="Picture 3"/>
          <p:cNvPicPr>
            <a:picLocks/>
          </p:cNvPicPr>
          <p:nvPr/>
        </p:nvPicPr>
        <p:blipFill rotWithShape="1">
          <a:blip r:embed="rId4">
            <a:extLst>
              <a:ext uri="{28A0092B-C50C-407E-A947-70E740481C1C}">
                <a14:useLocalDpi xmlns:a14="http://schemas.microsoft.com/office/drawing/2010/main" val="0"/>
              </a:ext>
            </a:extLst>
          </a:blip>
          <a:srcRect l="12205" r="10000" b="10063"/>
          <a:stretch/>
        </p:blipFill>
        <p:spPr>
          <a:xfrm>
            <a:off x="296554" y="1611351"/>
            <a:ext cx="6827449" cy="2592000"/>
          </a:xfrm>
          <a:prstGeom prst="rect">
            <a:avLst/>
          </a:prstGeom>
          <a:ln>
            <a:solidFill>
              <a:schemeClr val="accent1"/>
            </a:solidFill>
          </a:ln>
        </p:spPr>
      </p:pic>
      <p:sp>
        <p:nvSpPr>
          <p:cNvPr id="6" name="TextBox 5"/>
          <p:cNvSpPr txBox="1"/>
          <p:nvPr/>
        </p:nvSpPr>
        <p:spPr>
          <a:xfrm>
            <a:off x="1371363" y="4692391"/>
            <a:ext cx="3348865" cy="707886"/>
          </a:xfrm>
          <a:prstGeom prst="rect">
            <a:avLst/>
          </a:prstGeom>
          <a:noFill/>
        </p:spPr>
        <p:txBody>
          <a:bodyPr wrap="none" rtlCol="0">
            <a:spAutoFit/>
          </a:bodyPr>
          <a:lstStyle/>
          <a:p>
            <a:r>
              <a:rPr lang="en-US" sz="4000" b="1" dirty="0" smtClean="0">
                <a:solidFill>
                  <a:schemeClr val="accent1"/>
                </a:solidFill>
              </a:rPr>
              <a:t>ARIMA-GARCH</a:t>
            </a:r>
            <a:endParaRPr lang="en-US" sz="4000" b="1" dirty="0">
              <a:solidFill>
                <a:schemeClr val="accent1"/>
              </a:solidFill>
            </a:endParaRPr>
          </a:p>
        </p:txBody>
      </p:sp>
      <p:sp>
        <p:nvSpPr>
          <p:cNvPr id="7" name="TextBox 6"/>
          <p:cNvSpPr txBox="1"/>
          <p:nvPr/>
        </p:nvSpPr>
        <p:spPr>
          <a:xfrm>
            <a:off x="7470000" y="1897374"/>
            <a:ext cx="1702325" cy="707886"/>
          </a:xfrm>
          <a:prstGeom prst="rect">
            <a:avLst/>
          </a:prstGeom>
          <a:noFill/>
        </p:spPr>
        <p:txBody>
          <a:bodyPr wrap="none" rtlCol="0">
            <a:spAutoFit/>
          </a:bodyPr>
          <a:lstStyle/>
          <a:p>
            <a:r>
              <a:rPr lang="en-US" sz="4000" b="1" dirty="0" smtClean="0">
                <a:solidFill>
                  <a:schemeClr val="accent1"/>
                </a:solidFill>
              </a:rPr>
              <a:t>GARCH</a:t>
            </a:r>
            <a:endParaRPr lang="en-US" sz="4000" b="1" dirty="0">
              <a:solidFill>
                <a:schemeClr val="accent1"/>
              </a:solidFill>
            </a:endParaRPr>
          </a:p>
        </p:txBody>
      </p:sp>
    </p:spTree>
    <p:extLst>
      <p:ext uri="{BB962C8B-B14F-4D97-AF65-F5344CB8AC3E}">
        <p14:creationId xmlns:p14="http://schemas.microsoft.com/office/powerpoint/2010/main" val="10810960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rotWithShape="1">
          <a:blip r:embed="rId3">
            <a:extLst>
              <a:ext uri="{28A0092B-C50C-407E-A947-70E740481C1C}">
                <a14:useLocalDpi xmlns:a14="http://schemas.microsoft.com/office/drawing/2010/main" val="0"/>
              </a:ext>
            </a:extLst>
          </a:blip>
          <a:srcRect l="12539" t="9673" r="10268" b="12241"/>
          <a:stretch/>
        </p:blipFill>
        <p:spPr>
          <a:xfrm>
            <a:off x="5486399" y="4200766"/>
            <a:ext cx="6668530" cy="2657234"/>
          </a:xfrm>
          <a:prstGeom prst="rect">
            <a:avLst/>
          </a:prstGeom>
          <a:ln>
            <a:solidFill>
              <a:schemeClr val="accent6"/>
            </a:solidFill>
          </a:ln>
        </p:spPr>
      </p:pic>
      <p:sp>
        <p:nvSpPr>
          <p:cNvPr id="8" name="Title 1"/>
          <p:cNvSpPr txBox="1">
            <a:spLocks/>
          </p:cNvSpPr>
          <p:nvPr/>
        </p:nvSpPr>
        <p:spPr>
          <a:xfrm>
            <a:off x="236442" y="19526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Visualization</a:t>
            </a:r>
            <a:endParaRPr lang="en-US" sz="3600" dirty="0" smtClean="0"/>
          </a:p>
        </p:txBody>
      </p:sp>
      <p:sp>
        <p:nvSpPr>
          <p:cNvPr id="7" name="Slide Number Placeholder 6"/>
          <p:cNvSpPr>
            <a:spLocks noGrp="1"/>
          </p:cNvSpPr>
          <p:nvPr>
            <p:ph type="sldNum" sz="quarter" idx="12"/>
          </p:nvPr>
        </p:nvSpPr>
        <p:spPr/>
        <p:txBody>
          <a:bodyPr/>
          <a:lstStyle/>
          <a:p>
            <a:fld id="{71E4830E-B8E5-A849-B299-C150F95FFD18}" type="slidenum">
              <a:rPr lang="en-US" smtClean="0"/>
              <a:t>61</a:t>
            </a:fld>
            <a:endParaRPr lang="en-US"/>
          </a:p>
        </p:txBody>
      </p:sp>
      <p:pic>
        <p:nvPicPr>
          <p:cNvPr id="6" name="Picture 5"/>
          <p:cNvPicPr>
            <a:picLocks/>
          </p:cNvPicPr>
          <p:nvPr/>
        </p:nvPicPr>
        <p:blipFill rotWithShape="1">
          <a:blip r:embed="rId4">
            <a:extLst>
              <a:ext uri="{28A0092B-C50C-407E-A947-70E740481C1C}">
                <a14:useLocalDpi xmlns:a14="http://schemas.microsoft.com/office/drawing/2010/main" val="0"/>
              </a:ext>
            </a:extLst>
          </a:blip>
          <a:srcRect l="11709" t="4077" r="1691"/>
          <a:stretch/>
        </p:blipFill>
        <p:spPr>
          <a:xfrm>
            <a:off x="259479" y="1599858"/>
            <a:ext cx="6580314" cy="2592000"/>
          </a:xfrm>
          <a:prstGeom prst="rect">
            <a:avLst/>
          </a:prstGeom>
          <a:ln>
            <a:solidFill>
              <a:schemeClr val="accent6"/>
            </a:solidFill>
          </a:ln>
        </p:spPr>
      </p:pic>
      <p:sp>
        <p:nvSpPr>
          <p:cNvPr id="9" name="TextBox 8"/>
          <p:cNvSpPr txBox="1"/>
          <p:nvPr/>
        </p:nvSpPr>
        <p:spPr>
          <a:xfrm>
            <a:off x="7470000" y="1897374"/>
            <a:ext cx="1699119" cy="707886"/>
          </a:xfrm>
          <a:prstGeom prst="rect">
            <a:avLst/>
          </a:prstGeom>
          <a:noFill/>
        </p:spPr>
        <p:txBody>
          <a:bodyPr wrap="none" rtlCol="0">
            <a:spAutoFit/>
          </a:bodyPr>
          <a:lstStyle/>
          <a:p>
            <a:r>
              <a:rPr lang="en-US" sz="4000" b="1" dirty="0" smtClean="0">
                <a:solidFill>
                  <a:schemeClr val="accent6"/>
                </a:solidFill>
              </a:rPr>
              <a:t>UFCNN</a:t>
            </a:r>
            <a:endParaRPr lang="en-US" sz="4000" b="1" dirty="0">
              <a:solidFill>
                <a:schemeClr val="accent6"/>
              </a:solidFill>
            </a:endParaRPr>
          </a:p>
        </p:txBody>
      </p:sp>
      <p:sp>
        <p:nvSpPr>
          <p:cNvPr id="10" name="TextBox 9"/>
          <p:cNvSpPr txBox="1"/>
          <p:nvPr/>
        </p:nvSpPr>
        <p:spPr>
          <a:xfrm>
            <a:off x="3552447" y="4686649"/>
            <a:ext cx="1169553" cy="707886"/>
          </a:xfrm>
          <a:prstGeom prst="rect">
            <a:avLst/>
          </a:prstGeom>
          <a:noFill/>
        </p:spPr>
        <p:txBody>
          <a:bodyPr wrap="square" rtlCol="0">
            <a:spAutoFit/>
          </a:bodyPr>
          <a:lstStyle/>
          <a:p>
            <a:r>
              <a:rPr lang="en-US" sz="4000" b="1" dirty="0" smtClean="0">
                <a:solidFill>
                  <a:schemeClr val="accent6"/>
                </a:solidFill>
              </a:rPr>
              <a:t>RNN</a:t>
            </a:r>
            <a:endParaRPr lang="en-US" sz="4000" b="1" dirty="0">
              <a:solidFill>
                <a:schemeClr val="accent6"/>
              </a:solidFill>
            </a:endParaRPr>
          </a:p>
        </p:txBody>
      </p:sp>
    </p:spTree>
    <p:extLst>
      <p:ext uri="{BB962C8B-B14F-4D97-AF65-F5344CB8AC3E}">
        <p14:creationId xmlns:p14="http://schemas.microsoft.com/office/powerpoint/2010/main" val="1229986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Benchmark </a:t>
            </a:r>
            <a:r>
              <a:rPr lang="mr-IN" sz="3600" dirty="0" smtClean="0"/>
              <a:t>–</a:t>
            </a:r>
            <a:r>
              <a:rPr lang="en-US" sz="3600" dirty="0" smtClean="0"/>
              <a:t> Root Mean Square Error</a:t>
            </a:r>
          </a:p>
        </p:txBody>
      </p:sp>
      <p:sp>
        <p:nvSpPr>
          <p:cNvPr id="3" name="Slide Number Placeholder 2"/>
          <p:cNvSpPr>
            <a:spLocks noGrp="1"/>
          </p:cNvSpPr>
          <p:nvPr>
            <p:ph type="sldNum" sz="quarter" idx="12"/>
          </p:nvPr>
        </p:nvSpPr>
        <p:spPr/>
        <p:txBody>
          <a:bodyPr/>
          <a:lstStyle/>
          <a:p>
            <a:fld id="{71E4830E-B8E5-A849-B299-C150F95FFD18}" type="slidenum">
              <a:rPr lang="en-US" smtClean="0"/>
              <a:t>62</a:t>
            </a:fld>
            <a:endParaRPr lang="en-US"/>
          </a:p>
        </p:txBody>
      </p:sp>
      <p:graphicFrame>
        <p:nvGraphicFramePr>
          <p:cNvPr id="2" name="Chart 1"/>
          <p:cNvGraphicFramePr/>
          <p:nvPr>
            <p:extLst>
              <p:ext uri="{D42A27DB-BD31-4B8C-83A1-F6EECF244321}">
                <p14:modId xmlns:p14="http://schemas.microsoft.com/office/powerpoint/2010/main" val="1968275935"/>
              </p:ext>
            </p:extLst>
          </p:nvPr>
        </p:nvGraphicFramePr>
        <p:xfrm>
          <a:off x="236442" y="1729694"/>
          <a:ext cx="11674998" cy="48092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586387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1E4830E-B8E5-A849-B299-C150F95FFD18}" type="slidenum">
              <a:rPr lang="en-US" smtClean="0"/>
              <a:t>63</a:t>
            </a:fld>
            <a:endParaRPr lang="en-US"/>
          </a:p>
        </p:txBody>
      </p:sp>
      <p:graphicFrame>
        <p:nvGraphicFramePr>
          <p:cNvPr id="2" name="Chart 1"/>
          <p:cNvGraphicFramePr/>
          <p:nvPr>
            <p:extLst>
              <p:ext uri="{D42A27DB-BD31-4B8C-83A1-F6EECF244321}">
                <p14:modId xmlns:p14="http://schemas.microsoft.com/office/powerpoint/2010/main" val="1641670893"/>
              </p:ext>
            </p:extLst>
          </p:nvPr>
        </p:nvGraphicFramePr>
        <p:xfrm>
          <a:off x="236442" y="1729694"/>
          <a:ext cx="11674998" cy="4809218"/>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Benchmark </a:t>
            </a:r>
            <a:r>
              <a:rPr lang="mr-IN" sz="3600" dirty="0" smtClean="0"/>
              <a:t>–</a:t>
            </a:r>
            <a:r>
              <a:rPr lang="en-US" sz="3600" dirty="0" smtClean="0"/>
              <a:t> Mean Absolute Percentage Error</a:t>
            </a:r>
          </a:p>
        </p:txBody>
      </p:sp>
    </p:spTree>
    <p:extLst>
      <p:ext uri="{BB962C8B-B14F-4D97-AF65-F5344CB8AC3E}">
        <p14:creationId xmlns:p14="http://schemas.microsoft.com/office/powerpoint/2010/main" val="8927312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Benchmark </a:t>
            </a:r>
            <a:r>
              <a:rPr lang="mr-IN" sz="3600" dirty="0" smtClean="0"/>
              <a:t>–</a:t>
            </a:r>
            <a:r>
              <a:rPr lang="en-US" sz="3600" dirty="0"/>
              <a:t> </a:t>
            </a:r>
            <a:r>
              <a:rPr lang="en-US" sz="3600" dirty="0" smtClean="0"/>
              <a:t>Training Time</a:t>
            </a:r>
          </a:p>
        </p:txBody>
      </p:sp>
      <p:sp>
        <p:nvSpPr>
          <p:cNvPr id="3" name="Slide Number Placeholder 2"/>
          <p:cNvSpPr>
            <a:spLocks noGrp="1"/>
          </p:cNvSpPr>
          <p:nvPr>
            <p:ph type="sldNum" sz="quarter" idx="12"/>
          </p:nvPr>
        </p:nvSpPr>
        <p:spPr/>
        <p:txBody>
          <a:bodyPr/>
          <a:lstStyle/>
          <a:p>
            <a:fld id="{71E4830E-B8E5-A849-B299-C150F95FFD18}" type="slidenum">
              <a:rPr lang="en-US" smtClean="0"/>
              <a:t>64</a:t>
            </a:fld>
            <a:endParaRPr lang="en-US"/>
          </a:p>
        </p:txBody>
      </p:sp>
      <p:graphicFrame>
        <p:nvGraphicFramePr>
          <p:cNvPr id="2" name="Chart 1"/>
          <p:cNvGraphicFramePr/>
          <p:nvPr>
            <p:extLst>
              <p:ext uri="{D42A27DB-BD31-4B8C-83A1-F6EECF244321}">
                <p14:modId xmlns:p14="http://schemas.microsoft.com/office/powerpoint/2010/main" val="3018916382"/>
              </p:ext>
            </p:extLst>
          </p:nvPr>
        </p:nvGraphicFramePr>
        <p:xfrm>
          <a:off x="236442" y="1729694"/>
          <a:ext cx="11674998" cy="48092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757595891"/>
              </p:ext>
            </p:extLst>
          </p:nvPr>
        </p:nvGraphicFramePr>
        <p:xfrm>
          <a:off x="1765300" y="1786022"/>
          <a:ext cx="8661400" cy="4344677"/>
        </p:xfrm>
        <a:graphic>
          <a:graphicData uri="http://schemas.openxmlformats.org/drawingml/2006/table">
            <a:tbl>
              <a:tblPr firstRow="1" bandRow="1">
                <a:tableStyleId>{69012ECD-51FC-41F1-AA8D-1B2483CD663E}</a:tableStyleId>
              </a:tblPr>
              <a:tblGrid>
                <a:gridCol w="3161411"/>
                <a:gridCol w="5499989"/>
              </a:tblGrid>
              <a:tr h="733742">
                <a:tc>
                  <a:txBody>
                    <a:bodyPr/>
                    <a:lstStyle/>
                    <a:p>
                      <a:pPr algn="ctr"/>
                      <a:r>
                        <a:rPr lang="en-US" sz="3600" dirty="0" smtClean="0"/>
                        <a:t>Model </a:t>
                      </a:r>
                      <a:endParaRPr lang="en-US" sz="3600" dirty="0"/>
                    </a:p>
                  </a:txBody>
                  <a:tcP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3600" dirty="0" smtClean="0"/>
                        <a:t>Time</a:t>
                      </a:r>
                      <a:endParaRPr lang="en-US" sz="3600" dirty="0"/>
                    </a:p>
                  </a:txBody>
                  <a:tcPr>
                    <a:lnL w="12700" cap="flat" cmpd="sng" algn="ctr">
                      <a:solidFill>
                        <a:schemeClr val="bg1"/>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r>
              <a:tr h="722187">
                <a:tc>
                  <a:txBody>
                    <a:bodyPr/>
                    <a:lstStyle/>
                    <a:p>
                      <a:pPr algn="ctr"/>
                      <a:r>
                        <a:rPr lang="en-US" sz="2800" dirty="0" smtClean="0"/>
                        <a:t>Prophet</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2800" dirty="0" smtClean="0"/>
                        <a:t>~ 5 Seconds</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r h="722187">
                <a:tc>
                  <a:txBody>
                    <a:bodyPr/>
                    <a:lstStyle/>
                    <a:p>
                      <a:pPr algn="ctr"/>
                      <a:r>
                        <a:rPr lang="en-US" sz="2800" dirty="0" smtClean="0"/>
                        <a:t>ARIMA</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800" dirty="0" smtClean="0"/>
                        <a:t>~ 3 Minutes</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r>
              <a:tr h="722187">
                <a:tc>
                  <a:txBody>
                    <a:bodyPr/>
                    <a:lstStyle/>
                    <a:p>
                      <a:pPr algn="ctr"/>
                      <a:r>
                        <a:rPr lang="en-US" sz="2800" dirty="0" smtClean="0"/>
                        <a:t>GARCH</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2800" baseline="0" dirty="0" smtClean="0"/>
                        <a:t>~ 1 Minute</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r h="722187">
                <a:tc>
                  <a:txBody>
                    <a:bodyPr/>
                    <a:lstStyle/>
                    <a:p>
                      <a:pPr algn="ctr"/>
                      <a:r>
                        <a:rPr lang="en-US" sz="2800" dirty="0" smtClean="0"/>
                        <a:t>UFCNN</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800" dirty="0" smtClean="0"/>
                        <a:t>~ 45 Minutes</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r>
              <a:tr h="722187">
                <a:tc>
                  <a:txBody>
                    <a:bodyPr/>
                    <a:lstStyle/>
                    <a:p>
                      <a:pPr algn="ctr"/>
                      <a:r>
                        <a:rPr lang="en-US" sz="2800" dirty="0" smtClean="0"/>
                        <a:t>RNN</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2800" dirty="0" smtClean="0"/>
                        <a:t>~ 16 Minutes</a:t>
                      </a:r>
                      <a:endParaRPr lang="en-US" sz="28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bl>
          </a:graphicData>
        </a:graphic>
      </p:graphicFrame>
      <p:sp>
        <p:nvSpPr>
          <p:cNvPr id="5" name="TextBox 4"/>
          <p:cNvSpPr txBox="1"/>
          <p:nvPr/>
        </p:nvSpPr>
        <p:spPr>
          <a:xfrm>
            <a:off x="2996819" y="6279954"/>
            <a:ext cx="6198363" cy="523220"/>
          </a:xfrm>
          <a:prstGeom prst="rect">
            <a:avLst/>
          </a:prstGeom>
          <a:noFill/>
        </p:spPr>
        <p:txBody>
          <a:bodyPr wrap="none" rtlCol="0">
            <a:spAutoFit/>
          </a:bodyPr>
          <a:lstStyle/>
          <a:p>
            <a:r>
              <a:rPr lang="en-US" sz="2800" dirty="0" smtClean="0"/>
              <a:t>All predictions are almost instantaneous</a:t>
            </a:r>
            <a:endParaRPr lang="en-US" sz="2800" dirty="0"/>
          </a:p>
        </p:txBody>
      </p:sp>
    </p:spTree>
    <p:extLst>
      <p:ext uri="{BB962C8B-B14F-4D97-AF65-F5344CB8AC3E}">
        <p14:creationId xmlns:p14="http://schemas.microsoft.com/office/powerpoint/2010/main" val="900243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80588" y="965199"/>
            <a:ext cx="6766078" cy="4927601"/>
          </a:xfrm>
        </p:spPr>
        <p:txBody>
          <a:bodyPr anchor="ctr">
            <a:normAutofit/>
          </a:bodyPr>
          <a:lstStyle/>
          <a:p>
            <a:pPr algn="l"/>
            <a:r>
              <a:rPr lang="en-US" sz="5400" dirty="0" smtClean="0">
                <a:solidFill>
                  <a:schemeClr val="tx1">
                    <a:lumMod val="85000"/>
                    <a:lumOff val="15000"/>
                  </a:schemeClr>
                </a:solidFill>
              </a:rPr>
              <a:t>Take-away</a:t>
            </a:r>
            <a:endParaRPr lang="en-US" sz="5400" dirty="0">
              <a:solidFill>
                <a:schemeClr val="tx1">
                  <a:lumMod val="85000"/>
                  <a:lumOff val="15000"/>
                </a:schemeClr>
              </a:solidFill>
            </a:endParaRPr>
          </a:p>
        </p:txBody>
      </p:sp>
      <p:sp>
        <p:nvSpPr>
          <p:cNvPr id="3" name="Slide Number Placeholder 2"/>
          <p:cNvSpPr>
            <a:spLocks noGrp="1"/>
          </p:cNvSpPr>
          <p:nvPr>
            <p:ph type="sldNum" sz="quarter" idx="12"/>
          </p:nvPr>
        </p:nvSpPr>
        <p:spPr/>
        <p:txBody>
          <a:bodyPr/>
          <a:lstStyle/>
          <a:p>
            <a:fld id="{71E4830E-B8E5-A849-B299-C150F95FFD18}" type="slidenum">
              <a:rPr lang="en-US" smtClean="0"/>
              <a:t>65</a:t>
            </a:fld>
            <a:endParaRPr lang="en-US"/>
          </a:p>
        </p:txBody>
      </p:sp>
    </p:spTree>
    <p:extLst>
      <p:ext uri="{BB962C8B-B14F-4D97-AF65-F5344CB8AC3E}">
        <p14:creationId xmlns:p14="http://schemas.microsoft.com/office/powerpoint/2010/main" val="516231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Conclusion</a:t>
            </a:r>
          </a:p>
        </p:txBody>
      </p:sp>
      <p:sp>
        <p:nvSpPr>
          <p:cNvPr id="3" name="Content Placeholder 2"/>
          <p:cNvSpPr>
            <a:spLocks noGrp="1"/>
          </p:cNvSpPr>
          <p:nvPr>
            <p:ph idx="1"/>
          </p:nvPr>
        </p:nvSpPr>
        <p:spPr/>
        <p:txBody>
          <a:bodyPr>
            <a:normAutofit/>
          </a:bodyPr>
          <a:lstStyle/>
          <a:p>
            <a:pPr marL="0" indent="0">
              <a:buNone/>
            </a:pPr>
            <a:r>
              <a:rPr lang="en-US" dirty="0">
                <a:ea typeface="Cambria Math"/>
              </a:rPr>
              <a:t>Performance</a:t>
            </a:r>
          </a:p>
          <a:p>
            <a:pPr lvl="1"/>
            <a:r>
              <a:rPr lang="en-US" dirty="0">
                <a:ea typeface="Cambria Math"/>
              </a:rPr>
              <a:t>For </a:t>
            </a:r>
            <a:r>
              <a:rPr lang="en-US" dirty="0" smtClean="0">
                <a:ea typeface="Cambria Math"/>
              </a:rPr>
              <a:t>this </a:t>
            </a:r>
            <a:r>
              <a:rPr lang="en-US" dirty="0">
                <a:ea typeface="Cambria Math"/>
              </a:rPr>
              <a:t>use case, best performing model is </a:t>
            </a:r>
            <a:r>
              <a:rPr lang="en-US" dirty="0" smtClean="0">
                <a:ea typeface="Cambria Math"/>
              </a:rPr>
              <a:t>RNN</a:t>
            </a:r>
          </a:p>
          <a:p>
            <a:pPr lvl="1"/>
            <a:r>
              <a:rPr lang="en-US" dirty="0" smtClean="0">
                <a:ea typeface="Cambria Math"/>
              </a:rPr>
              <a:t>With GPU infrastructure, UFCNN has potential</a:t>
            </a:r>
          </a:p>
          <a:p>
            <a:pPr lvl="1"/>
            <a:r>
              <a:rPr lang="en-US" dirty="0" smtClean="0">
                <a:ea typeface="Cambria Math"/>
              </a:rPr>
              <a:t>Prophet can be improved with analyst’s domain knowledge</a:t>
            </a:r>
            <a:endParaRPr lang="en-US" dirty="0">
              <a:ea typeface="Cambria Math"/>
            </a:endParaRPr>
          </a:p>
          <a:p>
            <a:endParaRPr lang="en-US" dirty="0">
              <a:ea typeface="Cambria Math"/>
            </a:endParaRPr>
          </a:p>
          <a:p>
            <a:pPr marL="0" indent="0">
              <a:buNone/>
            </a:pPr>
            <a:r>
              <a:rPr lang="en-US" dirty="0" smtClean="0">
                <a:ea typeface="Cambria Math"/>
              </a:rPr>
              <a:t>Suitability</a:t>
            </a:r>
          </a:p>
          <a:p>
            <a:pPr lvl="1"/>
            <a:r>
              <a:rPr lang="en-US" dirty="0" smtClean="0">
                <a:ea typeface="Cambria Math"/>
              </a:rPr>
              <a:t>All models are suitable for time-series forecasting</a:t>
            </a:r>
          </a:p>
          <a:p>
            <a:pPr lvl="1"/>
            <a:r>
              <a:rPr lang="en-US" dirty="0" smtClean="0">
                <a:ea typeface="Cambria Math"/>
              </a:rPr>
              <a:t>Machine learning models can be easily applied to other use cases</a:t>
            </a:r>
          </a:p>
          <a:p>
            <a:pPr lvl="1"/>
            <a:r>
              <a:rPr lang="en-US" dirty="0" smtClean="0">
                <a:ea typeface="Cambria Math"/>
              </a:rPr>
              <a:t>Deep learning models need to be retrained for specific tasks</a:t>
            </a:r>
          </a:p>
        </p:txBody>
      </p:sp>
      <p:sp>
        <p:nvSpPr>
          <p:cNvPr id="5" name="Slide Number Placeholder 4"/>
          <p:cNvSpPr>
            <a:spLocks noGrp="1"/>
          </p:cNvSpPr>
          <p:nvPr>
            <p:ph type="sldNum" sz="quarter" idx="12"/>
          </p:nvPr>
        </p:nvSpPr>
        <p:spPr/>
        <p:txBody>
          <a:bodyPr/>
          <a:lstStyle/>
          <a:p>
            <a:fld id="{71E4830E-B8E5-A849-B299-C150F95FFD18}" type="slidenum">
              <a:rPr lang="en-US" smtClean="0"/>
              <a:t>66</a:t>
            </a:fld>
            <a:endParaRPr lang="en-US"/>
          </a:p>
        </p:txBody>
      </p:sp>
    </p:spTree>
    <p:extLst>
      <p:ext uri="{BB962C8B-B14F-4D97-AF65-F5344CB8AC3E}">
        <p14:creationId xmlns:p14="http://schemas.microsoft.com/office/powerpoint/2010/main" val="71319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Project Management</a:t>
            </a:r>
          </a:p>
        </p:txBody>
      </p:sp>
      <p:sp>
        <p:nvSpPr>
          <p:cNvPr id="3" name="Content Placeholder 2"/>
          <p:cNvSpPr>
            <a:spLocks noGrp="1"/>
          </p:cNvSpPr>
          <p:nvPr>
            <p:ph idx="1"/>
          </p:nvPr>
        </p:nvSpPr>
        <p:spPr>
          <a:xfrm>
            <a:off x="838200" y="1825624"/>
            <a:ext cx="10515600" cy="5032375"/>
          </a:xfrm>
        </p:spPr>
        <p:txBody>
          <a:bodyPr>
            <a:noAutofit/>
          </a:bodyPr>
          <a:lstStyle/>
          <a:p>
            <a:pPr marL="0" indent="0">
              <a:buNone/>
            </a:pPr>
            <a:r>
              <a:rPr lang="en-US" dirty="0" smtClean="0"/>
              <a:t>Plan</a:t>
            </a:r>
          </a:p>
          <a:p>
            <a:pPr lvl="1"/>
            <a:r>
              <a:rPr lang="en-US" sz="2600" dirty="0" smtClean="0"/>
              <a:t>Early schedule</a:t>
            </a:r>
          </a:p>
          <a:p>
            <a:pPr lvl="1"/>
            <a:r>
              <a:rPr lang="en-US" sz="2600" dirty="0" smtClean="0"/>
              <a:t>Weekly catch-up with manager</a:t>
            </a:r>
          </a:p>
          <a:p>
            <a:pPr lvl="1"/>
            <a:r>
              <a:rPr lang="en-US" sz="2600" dirty="0" smtClean="0"/>
              <a:t>Communication with stakeholders</a:t>
            </a:r>
          </a:p>
          <a:p>
            <a:pPr marL="0" indent="0">
              <a:buNone/>
            </a:pPr>
            <a:r>
              <a:rPr lang="en-US" dirty="0" smtClean="0"/>
              <a:t>Knowledge sharing</a:t>
            </a:r>
          </a:p>
          <a:p>
            <a:pPr lvl="1"/>
            <a:r>
              <a:rPr lang="en-US" sz="2600" dirty="0" smtClean="0"/>
              <a:t>Mini workshop and talk</a:t>
            </a:r>
          </a:p>
          <a:p>
            <a:pPr lvl="1"/>
            <a:r>
              <a:rPr lang="en-US" sz="2600" dirty="0" smtClean="0"/>
              <a:t>Resource sharing</a:t>
            </a:r>
          </a:p>
          <a:p>
            <a:pPr marL="0" indent="0">
              <a:buNone/>
            </a:pPr>
            <a:r>
              <a:rPr lang="en-US" dirty="0" smtClean="0"/>
              <a:t>Task and issue tracking</a:t>
            </a:r>
          </a:p>
          <a:p>
            <a:pPr lvl="1"/>
            <a:r>
              <a:rPr lang="en-US" sz="2600" dirty="0" smtClean="0"/>
              <a:t>JIRA </a:t>
            </a:r>
          </a:p>
          <a:p>
            <a:pPr lvl="1"/>
            <a:r>
              <a:rPr lang="en-US" sz="2600" dirty="0" smtClean="0"/>
              <a:t>Scrum board </a:t>
            </a:r>
          </a:p>
          <a:p>
            <a:pPr lvl="1"/>
            <a:r>
              <a:rPr lang="en-US" sz="2600" dirty="0" smtClean="0"/>
              <a:t>Vertical slice</a:t>
            </a:r>
          </a:p>
        </p:txBody>
      </p:sp>
      <p:sp>
        <p:nvSpPr>
          <p:cNvPr id="2" name="Slide Number Placeholder 1"/>
          <p:cNvSpPr>
            <a:spLocks noGrp="1"/>
          </p:cNvSpPr>
          <p:nvPr>
            <p:ph type="sldNum" sz="quarter" idx="12"/>
          </p:nvPr>
        </p:nvSpPr>
        <p:spPr/>
        <p:txBody>
          <a:bodyPr/>
          <a:lstStyle/>
          <a:p>
            <a:fld id="{71E4830E-B8E5-A849-B299-C150F95FFD18}" type="slidenum">
              <a:rPr lang="en-US" smtClean="0"/>
              <a:t>67</a:t>
            </a:fld>
            <a:endParaRPr lang="en-US"/>
          </a:p>
        </p:txBody>
      </p:sp>
    </p:spTree>
    <p:extLst>
      <p:ext uri="{BB962C8B-B14F-4D97-AF65-F5344CB8AC3E}">
        <p14:creationId xmlns:p14="http://schemas.microsoft.com/office/powerpoint/2010/main" val="1521830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Vertical Slice</a:t>
            </a:r>
          </a:p>
        </p:txBody>
      </p:sp>
      <p:sp>
        <p:nvSpPr>
          <p:cNvPr id="3" name="Content Placeholder 2"/>
          <p:cNvSpPr>
            <a:spLocks noGrp="1"/>
          </p:cNvSpPr>
          <p:nvPr>
            <p:ph idx="1"/>
          </p:nvPr>
        </p:nvSpPr>
        <p:spPr>
          <a:xfrm>
            <a:off x="917944" y="1828800"/>
            <a:ext cx="7481777" cy="4678326"/>
          </a:xfrm>
        </p:spPr>
        <p:txBody>
          <a:bodyPr>
            <a:noAutofit/>
          </a:bodyPr>
          <a:lstStyle/>
          <a:p>
            <a:pPr marL="0" indent="0">
              <a:buNone/>
            </a:pPr>
            <a:r>
              <a:rPr lang="en-US" dirty="0" smtClean="0"/>
              <a:t>All member of the team can</a:t>
            </a:r>
          </a:p>
          <a:p>
            <a:pPr lvl="1"/>
            <a:r>
              <a:rPr lang="en-US" sz="2800" dirty="0" smtClean="0"/>
              <a:t>Research</a:t>
            </a:r>
            <a:endParaRPr lang="en-US" sz="2800" dirty="0"/>
          </a:p>
          <a:p>
            <a:pPr lvl="1"/>
            <a:r>
              <a:rPr lang="en-US" sz="2800" dirty="0"/>
              <a:t>Applying new </a:t>
            </a:r>
            <a:r>
              <a:rPr lang="en-US" sz="2800" dirty="0" smtClean="0"/>
              <a:t>ideas</a:t>
            </a:r>
          </a:p>
          <a:p>
            <a:pPr lvl="1"/>
            <a:r>
              <a:rPr lang="en-US" sz="2800" dirty="0" smtClean="0"/>
              <a:t>Develop</a:t>
            </a:r>
          </a:p>
          <a:p>
            <a:pPr lvl="1"/>
            <a:r>
              <a:rPr lang="en-US" sz="2800" dirty="0" smtClean="0"/>
              <a:t>Test</a:t>
            </a:r>
          </a:p>
          <a:p>
            <a:pPr lvl="1"/>
            <a:r>
              <a:rPr lang="en-US" sz="2800" dirty="0" smtClean="0"/>
              <a:t>Code review</a:t>
            </a:r>
          </a:p>
          <a:p>
            <a:pPr lvl="1"/>
            <a:r>
              <a:rPr lang="en-US" sz="2800" dirty="0"/>
              <a:t>Writing </a:t>
            </a:r>
            <a:r>
              <a:rPr lang="en-US" sz="2800" dirty="0" smtClean="0"/>
              <a:t>documents</a:t>
            </a:r>
          </a:p>
          <a:p>
            <a:pPr lvl="1"/>
            <a:r>
              <a:rPr lang="en-US" sz="2800" dirty="0" smtClean="0"/>
              <a:t>Deploy</a:t>
            </a:r>
          </a:p>
        </p:txBody>
      </p:sp>
      <p:sp>
        <p:nvSpPr>
          <p:cNvPr id="2" name="Slide Number Placeholder 1"/>
          <p:cNvSpPr>
            <a:spLocks noGrp="1"/>
          </p:cNvSpPr>
          <p:nvPr>
            <p:ph type="sldNum" sz="quarter" idx="12"/>
          </p:nvPr>
        </p:nvSpPr>
        <p:spPr/>
        <p:txBody>
          <a:bodyPr/>
          <a:lstStyle/>
          <a:p>
            <a:fld id="{71E4830E-B8E5-A849-B299-C150F95FFD18}" type="slidenum">
              <a:rPr lang="en-US" smtClean="0"/>
              <a:t>68</a:t>
            </a:fld>
            <a:endParaRPr lang="en-US"/>
          </a:p>
        </p:txBody>
      </p:sp>
    </p:spTree>
    <p:extLst>
      <p:ext uri="{BB962C8B-B14F-4D97-AF65-F5344CB8AC3E}">
        <p14:creationId xmlns:p14="http://schemas.microsoft.com/office/powerpoint/2010/main" val="872456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Scrum JIRA Board</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930" y="1842978"/>
            <a:ext cx="9908141" cy="4675067"/>
          </a:xfrm>
        </p:spPr>
      </p:pic>
      <p:sp>
        <p:nvSpPr>
          <p:cNvPr id="2" name="Slide Number Placeholder 1"/>
          <p:cNvSpPr>
            <a:spLocks noGrp="1"/>
          </p:cNvSpPr>
          <p:nvPr>
            <p:ph type="sldNum" sz="quarter" idx="12"/>
          </p:nvPr>
        </p:nvSpPr>
        <p:spPr/>
        <p:txBody>
          <a:bodyPr/>
          <a:lstStyle/>
          <a:p>
            <a:fld id="{71E4830E-B8E5-A849-B299-C150F95FFD18}" type="slidenum">
              <a:rPr lang="en-US" smtClean="0"/>
              <a:t>69</a:t>
            </a:fld>
            <a:endParaRPr lang="en-US"/>
          </a:p>
        </p:txBody>
      </p:sp>
    </p:spTree>
    <p:extLst>
      <p:ext uri="{BB962C8B-B14F-4D97-AF65-F5344CB8AC3E}">
        <p14:creationId xmlns:p14="http://schemas.microsoft.com/office/powerpoint/2010/main" val="1754094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1404" y="762000"/>
            <a:ext cx="3274464" cy="523220"/>
          </a:xfrm>
          <a:prstGeom prst="rect">
            <a:avLst/>
          </a:prstGeom>
          <a:noFill/>
        </p:spPr>
        <p:txBody>
          <a:bodyPr wrap="square" rtlCol="0">
            <a:spAutoFit/>
          </a:bodyPr>
          <a:lstStyle/>
          <a:p>
            <a:pPr algn="ctr"/>
            <a:r>
              <a:rPr lang="en-US" sz="2800" b="1" dirty="0"/>
              <a:t>Prophet Overview</a:t>
            </a:r>
          </a:p>
        </p:txBody>
      </p:sp>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Prophet - Motivation</a:t>
            </a:r>
            <a:endParaRPr lang="en-US" sz="4000" dirty="0"/>
          </a:p>
        </p:txBody>
      </p:sp>
      <p:sp>
        <p:nvSpPr>
          <p:cNvPr id="5" name="Content Placeholder 2"/>
          <p:cNvSpPr txBox="1">
            <a:spLocks/>
          </p:cNvSpPr>
          <p:nvPr/>
        </p:nvSpPr>
        <p:spPr>
          <a:xfrm>
            <a:off x="895430" y="2072760"/>
            <a:ext cx="6622970" cy="4328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“We </a:t>
            </a:r>
            <a:r>
              <a:rPr lang="en-US" dirty="0"/>
              <a:t>present a forecasting approach based on a decomposable model with interpretable parameters that can be intuitively adjusted by the analyst.”</a:t>
            </a:r>
          </a:p>
          <a:p>
            <a:pPr marL="0" indent="0">
              <a:buNone/>
            </a:pPr>
            <a:endParaRPr lang="en-US" dirty="0"/>
          </a:p>
          <a:p>
            <a:pPr marL="0" indent="0">
              <a:buNone/>
            </a:pPr>
            <a:r>
              <a:rPr lang="en-US" dirty="0"/>
              <a:t>			-- Forecasting at Scale</a:t>
            </a:r>
          </a:p>
        </p:txBody>
      </p:sp>
      <p:sp>
        <p:nvSpPr>
          <p:cNvPr id="2" name="Slide Number Placeholder 1"/>
          <p:cNvSpPr>
            <a:spLocks noGrp="1"/>
          </p:cNvSpPr>
          <p:nvPr>
            <p:ph type="sldNum" sz="quarter" idx="12"/>
          </p:nvPr>
        </p:nvSpPr>
        <p:spPr/>
        <p:txBody>
          <a:bodyPr/>
          <a:lstStyle/>
          <a:p>
            <a:fld id="{71E4830E-B8E5-A849-B299-C150F95FFD18}" type="slidenum">
              <a:rPr lang="en-US" smtClean="0"/>
              <a:t>7</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8500" t="40132" r="20000" b="35201"/>
          <a:stretch/>
        </p:blipFill>
        <p:spPr>
          <a:xfrm>
            <a:off x="7672860" y="3364876"/>
            <a:ext cx="4238580" cy="1275020"/>
          </a:xfrm>
          <a:prstGeom prst="rect">
            <a:avLst/>
          </a:prstGeom>
        </p:spPr>
      </p:pic>
    </p:spTree>
    <p:extLst>
      <p:ext uri="{BB962C8B-B14F-4D97-AF65-F5344CB8AC3E}">
        <p14:creationId xmlns:p14="http://schemas.microsoft.com/office/powerpoint/2010/main" val="6948847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Contributions</a:t>
            </a:r>
            <a:endParaRPr lang="en-US" sz="3600" dirty="0" smtClean="0"/>
          </a:p>
        </p:txBody>
      </p:sp>
      <p:sp>
        <p:nvSpPr>
          <p:cNvPr id="3" name="Content Placeholder 2"/>
          <p:cNvSpPr>
            <a:spLocks noGrp="1"/>
          </p:cNvSpPr>
          <p:nvPr>
            <p:ph idx="1"/>
          </p:nvPr>
        </p:nvSpPr>
        <p:spPr/>
        <p:txBody>
          <a:bodyPr>
            <a:normAutofit/>
          </a:bodyPr>
          <a:lstStyle/>
          <a:p>
            <a:pPr marL="0" indent="0">
              <a:buNone/>
            </a:pPr>
            <a:r>
              <a:rPr lang="en-US" dirty="0" smtClean="0">
                <a:ea typeface="Cambria Math"/>
              </a:rPr>
              <a:t>Python package </a:t>
            </a:r>
          </a:p>
          <a:p>
            <a:pPr lvl="1"/>
            <a:r>
              <a:rPr lang="en-US" dirty="0" smtClean="0">
                <a:ea typeface="Cambria Math"/>
              </a:rPr>
              <a:t>5 configurable models</a:t>
            </a:r>
          </a:p>
          <a:p>
            <a:pPr lvl="1"/>
            <a:r>
              <a:rPr lang="en-US" dirty="0" smtClean="0">
                <a:ea typeface="Cambria Math"/>
              </a:rPr>
              <a:t>Automatic hyper-parameter tuning</a:t>
            </a:r>
          </a:p>
          <a:p>
            <a:pPr lvl="1"/>
            <a:r>
              <a:rPr lang="en-US" dirty="0" smtClean="0">
                <a:ea typeface="Cambria Math"/>
              </a:rPr>
              <a:t>Forecast visualization</a:t>
            </a:r>
          </a:p>
          <a:p>
            <a:pPr lvl="1"/>
            <a:endParaRPr lang="en-US" dirty="0" smtClean="0">
              <a:ea typeface="Cambria Math"/>
            </a:endParaRPr>
          </a:p>
          <a:p>
            <a:pPr marL="0" indent="0">
              <a:buNone/>
            </a:pPr>
            <a:r>
              <a:rPr lang="en-US" dirty="0" smtClean="0">
                <a:ea typeface="Cambria Math"/>
              </a:rPr>
              <a:t>Documentation of the models for guidance for future works</a:t>
            </a:r>
          </a:p>
          <a:p>
            <a:pPr marL="0" indent="0">
              <a:buNone/>
            </a:pPr>
            <a:endParaRPr lang="en-US" dirty="0" smtClean="0">
              <a:ea typeface="Cambria Math"/>
            </a:endParaRPr>
          </a:p>
          <a:p>
            <a:pPr marL="0" indent="0">
              <a:buNone/>
            </a:pPr>
            <a:r>
              <a:rPr lang="en-US" dirty="0" smtClean="0">
                <a:ea typeface="Cambria Math"/>
              </a:rPr>
              <a:t>In process of publishing the package to JPMOSS</a:t>
            </a:r>
          </a:p>
        </p:txBody>
      </p:sp>
      <p:sp>
        <p:nvSpPr>
          <p:cNvPr id="5" name="Slide Number Placeholder 4"/>
          <p:cNvSpPr>
            <a:spLocks noGrp="1"/>
          </p:cNvSpPr>
          <p:nvPr>
            <p:ph type="sldNum" sz="quarter" idx="12"/>
          </p:nvPr>
        </p:nvSpPr>
        <p:spPr/>
        <p:txBody>
          <a:bodyPr/>
          <a:lstStyle/>
          <a:p>
            <a:fld id="{71E4830E-B8E5-A849-B299-C150F95FFD18}" type="slidenum">
              <a:rPr lang="en-US" smtClean="0"/>
              <a:t>70</a:t>
            </a:fld>
            <a:endParaRPr lang="en-US"/>
          </a:p>
        </p:txBody>
      </p:sp>
    </p:spTree>
    <p:extLst>
      <p:ext uri="{BB962C8B-B14F-4D97-AF65-F5344CB8AC3E}">
        <p14:creationId xmlns:p14="http://schemas.microsoft.com/office/powerpoint/2010/main" val="15020628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6442" y="322859"/>
            <a:ext cx="11674998" cy="627388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smtClean="0"/>
          </a:p>
        </p:txBody>
      </p:sp>
      <p:sp>
        <p:nvSpPr>
          <p:cNvPr id="4" name="Slide Number Placeholder 3"/>
          <p:cNvSpPr>
            <a:spLocks noGrp="1"/>
          </p:cNvSpPr>
          <p:nvPr>
            <p:ph type="sldNum" sz="quarter" idx="12"/>
          </p:nvPr>
        </p:nvSpPr>
        <p:spPr/>
        <p:txBody>
          <a:bodyPr/>
          <a:lstStyle/>
          <a:p>
            <a:fld id="{71E4830E-B8E5-A849-B299-C150F95FFD18}" type="slidenum">
              <a:rPr lang="en-US" smtClean="0"/>
              <a:t>71</a:t>
            </a:fld>
            <a:endParaRPr lang="en-US"/>
          </a:p>
        </p:txBody>
      </p:sp>
      <p:sp>
        <p:nvSpPr>
          <p:cNvPr id="6" name="Title 1"/>
          <p:cNvSpPr txBox="1">
            <a:spLocks/>
          </p:cNvSpPr>
          <p:nvPr/>
        </p:nvSpPr>
        <p:spPr>
          <a:xfrm>
            <a:off x="838200" y="1825625"/>
            <a:ext cx="10515600" cy="3444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500" dirty="0" smtClean="0"/>
              <a:t>Q &amp; A</a:t>
            </a:r>
            <a:endParaRPr lang="en-US" sz="11500" dirty="0"/>
          </a:p>
        </p:txBody>
      </p:sp>
    </p:spTree>
    <p:extLst>
      <p:ext uri="{BB962C8B-B14F-4D97-AF65-F5344CB8AC3E}">
        <p14:creationId xmlns:p14="http://schemas.microsoft.com/office/powerpoint/2010/main" val="22646778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442" y="322859"/>
            <a:ext cx="11674998" cy="6273884"/>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smtClean="0"/>
          </a:p>
        </p:txBody>
      </p:sp>
      <p:sp>
        <p:nvSpPr>
          <p:cNvPr id="2" name="Title 1"/>
          <p:cNvSpPr>
            <a:spLocks noGrp="1"/>
          </p:cNvSpPr>
          <p:nvPr>
            <p:ph type="title"/>
          </p:nvPr>
        </p:nvSpPr>
        <p:spPr>
          <a:xfrm>
            <a:off x="816140" y="1015774"/>
            <a:ext cx="10515600" cy="3444875"/>
          </a:xfrm>
        </p:spPr>
        <p:txBody>
          <a:bodyPr>
            <a:normAutofit/>
          </a:bodyPr>
          <a:lstStyle/>
          <a:p>
            <a:pPr algn="ctr"/>
            <a:r>
              <a:rPr lang="en-US" sz="8800" dirty="0" smtClean="0"/>
              <a:t>Thank you!</a:t>
            </a:r>
            <a:endParaRPr lang="en-US" sz="8800" dirty="0"/>
          </a:p>
        </p:txBody>
      </p:sp>
      <p:sp>
        <p:nvSpPr>
          <p:cNvPr id="3" name="Content Placeholder 2"/>
          <p:cNvSpPr>
            <a:spLocks noGrp="1"/>
          </p:cNvSpPr>
          <p:nvPr>
            <p:ph idx="1"/>
          </p:nvPr>
        </p:nvSpPr>
        <p:spPr>
          <a:xfrm>
            <a:off x="1048079" y="4138046"/>
            <a:ext cx="10051723" cy="1631383"/>
          </a:xfrm>
        </p:spPr>
        <p:txBody>
          <a:bodyPr>
            <a:normAutofit/>
          </a:bodyPr>
          <a:lstStyle/>
          <a:p>
            <a:pPr marL="0" indent="0" algn="ctr">
              <a:buNone/>
            </a:pPr>
            <a:r>
              <a:rPr lang="en-US" sz="3600" dirty="0" smtClean="0">
                <a:ea typeface="Cambria Math"/>
              </a:rPr>
              <a:t>A special thanks to our managers and mentors for your guidance throughout the course of this project</a:t>
            </a:r>
          </a:p>
        </p:txBody>
      </p:sp>
      <p:sp>
        <p:nvSpPr>
          <p:cNvPr id="6" name="Slide Number Placeholder 5"/>
          <p:cNvSpPr>
            <a:spLocks noGrp="1"/>
          </p:cNvSpPr>
          <p:nvPr>
            <p:ph type="sldNum" sz="quarter" idx="12"/>
          </p:nvPr>
        </p:nvSpPr>
        <p:spPr/>
        <p:txBody>
          <a:bodyPr/>
          <a:lstStyle/>
          <a:p>
            <a:fld id="{71E4830E-B8E5-A849-B299-C150F95FFD18}" type="slidenum">
              <a:rPr lang="en-US" smtClean="0"/>
              <a:t>72</a:t>
            </a:fld>
            <a:endParaRPr lang="en-US"/>
          </a:p>
        </p:txBody>
      </p:sp>
    </p:spTree>
    <p:extLst>
      <p:ext uri="{BB962C8B-B14F-4D97-AF65-F5344CB8AC3E}">
        <p14:creationId xmlns:p14="http://schemas.microsoft.com/office/powerpoint/2010/main" val="15004696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80588" y="965199"/>
            <a:ext cx="6766078" cy="4927601"/>
          </a:xfrm>
        </p:spPr>
        <p:txBody>
          <a:bodyPr anchor="ctr">
            <a:normAutofit/>
          </a:bodyPr>
          <a:lstStyle/>
          <a:p>
            <a:pPr algn="l"/>
            <a:r>
              <a:rPr lang="en-US" sz="5400" dirty="0" smtClean="0">
                <a:solidFill>
                  <a:schemeClr val="tx1">
                    <a:lumMod val="85000"/>
                    <a:lumOff val="15000"/>
                  </a:schemeClr>
                </a:solidFill>
              </a:rPr>
              <a:t>Additional Slides</a:t>
            </a:r>
            <a:endParaRPr lang="en-US" sz="5400" dirty="0">
              <a:solidFill>
                <a:schemeClr val="tx1">
                  <a:lumMod val="85000"/>
                  <a:lumOff val="15000"/>
                </a:schemeClr>
              </a:solidFill>
            </a:endParaRPr>
          </a:p>
        </p:txBody>
      </p:sp>
      <p:sp>
        <p:nvSpPr>
          <p:cNvPr id="3" name="Slide Number Placeholder 2"/>
          <p:cNvSpPr>
            <a:spLocks noGrp="1"/>
          </p:cNvSpPr>
          <p:nvPr>
            <p:ph type="sldNum" sz="quarter" idx="12"/>
          </p:nvPr>
        </p:nvSpPr>
        <p:spPr/>
        <p:txBody>
          <a:bodyPr/>
          <a:lstStyle/>
          <a:p>
            <a:fld id="{71E4830E-B8E5-A849-B299-C150F95FFD18}" type="slidenum">
              <a:rPr lang="en-US" smtClean="0"/>
              <a:t>73</a:t>
            </a:fld>
            <a:endParaRPr lang="en-US"/>
          </a:p>
        </p:txBody>
      </p:sp>
    </p:spTree>
    <p:extLst>
      <p:ext uri="{BB962C8B-B14F-4D97-AF65-F5344CB8AC3E}">
        <p14:creationId xmlns:p14="http://schemas.microsoft.com/office/powerpoint/2010/main" val="304393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Resources </a:t>
            </a:r>
            <a:endParaRPr lang="en-US" dirty="0"/>
          </a:p>
        </p:txBody>
      </p:sp>
      <p:sp>
        <p:nvSpPr>
          <p:cNvPr id="3" name="Content Placeholder 2"/>
          <p:cNvSpPr>
            <a:spLocks noGrp="1"/>
          </p:cNvSpPr>
          <p:nvPr>
            <p:ph idx="1"/>
          </p:nvPr>
        </p:nvSpPr>
        <p:spPr>
          <a:xfrm>
            <a:off x="838200" y="1262838"/>
            <a:ext cx="10515600" cy="5156237"/>
          </a:xfrm>
        </p:spPr>
        <p:txBody>
          <a:bodyPr>
            <a:normAutofit lnSpcReduction="10000"/>
          </a:bodyPr>
          <a:lstStyle/>
          <a:p>
            <a:pPr marL="0" indent="0">
              <a:buNone/>
            </a:pPr>
            <a:r>
              <a:rPr lang="en-US" dirty="0" smtClean="0"/>
              <a:t>Prophet</a:t>
            </a:r>
          </a:p>
          <a:p>
            <a:pPr lvl="1"/>
            <a:r>
              <a:rPr lang="en-US" dirty="0">
                <a:hlinkClick r:id="rId2"/>
              </a:rPr>
              <a:t>https://facebookincubator.github.io/prophet</a:t>
            </a:r>
            <a:r>
              <a:rPr lang="en-US" dirty="0" smtClean="0">
                <a:hlinkClick r:id="rId2"/>
              </a:rPr>
              <a:t>/</a:t>
            </a:r>
            <a:endParaRPr lang="en-US" dirty="0" smtClean="0"/>
          </a:p>
          <a:p>
            <a:pPr lvl="1"/>
            <a:r>
              <a:rPr lang="en-US" dirty="0">
                <a:hlinkClick r:id="rId3"/>
              </a:rPr>
              <a:t>https://</a:t>
            </a:r>
            <a:r>
              <a:rPr lang="en-US" dirty="0" smtClean="0">
                <a:hlinkClick r:id="rId3"/>
              </a:rPr>
              <a:t>github.com/facebookincubator/prophet</a:t>
            </a:r>
            <a:endParaRPr lang="en-US" dirty="0" smtClean="0"/>
          </a:p>
          <a:p>
            <a:pPr marL="0" indent="0">
              <a:buNone/>
            </a:pPr>
            <a:r>
              <a:rPr lang="en-US" dirty="0" smtClean="0"/>
              <a:t>ARIMA</a:t>
            </a:r>
          </a:p>
          <a:p>
            <a:pPr lvl="1"/>
            <a:r>
              <a:rPr lang="en-US" dirty="0">
                <a:hlinkClick r:id="rId4"/>
              </a:rPr>
              <a:t>http://</a:t>
            </a:r>
            <a:r>
              <a:rPr lang="en-US" dirty="0" smtClean="0">
                <a:hlinkClick r:id="rId4"/>
              </a:rPr>
              <a:t>www.statsmodels.org/dev/tsa.html</a:t>
            </a:r>
            <a:endParaRPr lang="en-US" dirty="0" smtClean="0"/>
          </a:p>
          <a:p>
            <a:pPr lvl="1"/>
            <a:r>
              <a:rPr lang="en-US" dirty="0" smtClean="0">
                <a:hlinkClick r:id="rId5"/>
              </a:rPr>
              <a:t>http</a:t>
            </a:r>
            <a:r>
              <a:rPr lang="en-US" dirty="0">
                <a:hlinkClick r:id="rId5"/>
              </a:rPr>
              <a:t>://machinelearningmastery.com/arima-for-time-series-forecasting-with-python</a:t>
            </a:r>
            <a:r>
              <a:rPr lang="en-US" dirty="0" smtClean="0">
                <a:hlinkClick r:id="rId5"/>
              </a:rPr>
              <a:t>/</a:t>
            </a:r>
            <a:endParaRPr lang="en-US" dirty="0" smtClean="0"/>
          </a:p>
          <a:p>
            <a:pPr marL="0" indent="0">
              <a:buNone/>
            </a:pPr>
            <a:r>
              <a:rPr lang="en-US" dirty="0" smtClean="0"/>
              <a:t>GARCH</a:t>
            </a:r>
          </a:p>
          <a:p>
            <a:pPr lvl="1"/>
            <a:r>
              <a:rPr lang="en-US" dirty="0" smtClean="0">
                <a:hlinkClick r:id="rId6"/>
              </a:rPr>
              <a:t>http://www.github.com/bashtage/arch</a:t>
            </a:r>
            <a:endParaRPr lang="en-US" dirty="0"/>
          </a:p>
          <a:p>
            <a:pPr marL="0" indent="0">
              <a:buNone/>
            </a:pPr>
            <a:r>
              <a:rPr lang="en-US" dirty="0" smtClean="0"/>
              <a:t>UFCNN</a:t>
            </a:r>
            <a:endParaRPr lang="en-US" dirty="0"/>
          </a:p>
          <a:p>
            <a:pPr lvl="1"/>
            <a:r>
              <a:rPr lang="mr-IN" dirty="0">
                <a:hlinkClick r:id="rId7"/>
              </a:rPr>
              <a:t>https://</a:t>
            </a:r>
            <a:r>
              <a:rPr lang="mr-IN" dirty="0" smtClean="0">
                <a:hlinkClick r:id="rId7"/>
              </a:rPr>
              <a:t>arxiv.org/abs/1508.00317</a:t>
            </a:r>
            <a:endParaRPr lang="en-US" dirty="0" smtClean="0"/>
          </a:p>
          <a:p>
            <a:pPr marL="0" indent="0">
              <a:buNone/>
            </a:pPr>
            <a:r>
              <a:rPr lang="en-US" dirty="0" smtClean="0"/>
              <a:t>RNN</a:t>
            </a:r>
          </a:p>
          <a:p>
            <a:pPr lvl="1"/>
            <a:r>
              <a:rPr lang="en-US" dirty="0">
                <a:hlinkClick r:id="rId8"/>
              </a:rPr>
              <a:t>http://</a:t>
            </a:r>
            <a:r>
              <a:rPr lang="en-US" dirty="0" smtClean="0">
                <a:hlinkClick r:id="rId8"/>
              </a:rPr>
              <a:t>tensorflow.org</a:t>
            </a: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71E4830E-B8E5-A849-B299-C150F95FFD18}" type="slidenum">
              <a:rPr lang="en-US" smtClean="0"/>
              <a:t>74</a:t>
            </a:fld>
            <a:endParaRPr lang="en-US"/>
          </a:p>
        </p:txBody>
      </p:sp>
    </p:spTree>
    <p:extLst>
      <p:ext uri="{BB962C8B-B14F-4D97-AF65-F5344CB8AC3E}">
        <p14:creationId xmlns:p14="http://schemas.microsoft.com/office/powerpoint/2010/main" val="876487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977968"/>
            <a:ext cx="10515600" cy="4351338"/>
          </a:xfrm>
        </p:spPr>
        <p:txBody>
          <a:bodyPr/>
          <a:lstStyle/>
          <a:p>
            <a:r>
              <a:rPr lang="en-US" dirty="0" smtClean="0"/>
              <a:t>Forecast results (excel sheet and visualization image)</a:t>
            </a:r>
          </a:p>
          <a:p>
            <a:endParaRPr lang="en-US" dirty="0"/>
          </a:p>
          <a:p>
            <a:endParaRPr lang="en-US" dirty="0" smtClean="0"/>
          </a:p>
          <a:p>
            <a:endParaRPr lang="en-US" dirty="0" smtClean="0"/>
          </a:p>
          <a:p>
            <a:pPr lvl="2"/>
            <a:endParaRPr lang="en-US" dirty="0" smtClean="0"/>
          </a:p>
          <a:p>
            <a:pPr marL="914400" lvl="2" indent="0">
              <a:buNone/>
            </a:pPr>
            <a:r>
              <a:rPr lang="en-US" dirty="0" smtClean="0"/>
              <a:t>e.g. forecasted by RNN Model</a:t>
            </a:r>
          </a:p>
          <a:p>
            <a:r>
              <a:rPr lang="en-US" dirty="0" smtClean="0"/>
              <a:t>Training report</a:t>
            </a:r>
          </a:p>
          <a:p>
            <a:pPr lvl="1"/>
            <a:r>
              <a:rPr lang="en-US" dirty="0" smtClean="0"/>
              <a:t>Prediction visualization</a:t>
            </a:r>
          </a:p>
          <a:p>
            <a:pPr lvl="1"/>
            <a:r>
              <a:rPr lang="en-US" dirty="0" smtClean="0"/>
              <a:t>RMSE, MAPE…</a:t>
            </a:r>
            <a:endParaRPr lang="en-US" dirty="0"/>
          </a:p>
        </p:txBody>
      </p:sp>
      <p:sp>
        <p:nvSpPr>
          <p:cNvPr id="4" name="Slide Number Placeholder 3"/>
          <p:cNvSpPr>
            <a:spLocks noGrp="1"/>
          </p:cNvSpPr>
          <p:nvPr>
            <p:ph type="sldNum" sz="quarter" idx="12"/>
          </p:nvPr>
        </p:nvSpPr>
        <p:spPr/>
        <p:txBody>
          <a:bodyPr/>
          <a:lstStyle/>
          <a:p>
            <a:fld id="{71E4830E-B8E5-A849-B299-C150F95FFD18}" type="slidenum">
              <a:rPr lang="en-US" smtClean="0"/>
              <a:t>75</a:t>
            </a:fld>
            <a:endParaRPr lang="en-US"/>
          </a:p>
        </p:txBody>
      </p:sp>
      <p:sp>
        <p:nvSpPr>
          <p:cNvPr id="5" name="Title 1"/>
          <p:cNvSpPr txBox="1">
            <a:spLocks/>
          </p:cNvSpPr>
          <p:nvPr/>
        </p:nvSpPr>
        <p:spPr>
          <a:xfrm>
            <a:off x="258501" y="39216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smtClean="0"/>
              <a:t>What stakeholders will receive</a:t>
            </a:r>
            <a:endParaRPr lang="en-US" sz="3600" dirty="0" smtClean="0"/>
          </a:p>
        </p:txBody>
      </p:sp>
      <p:graphicFrame>
        <p:nvGraphicFramePr>
          <p:cNvPr id="6" name="Table 5"/>
          <p:cNvGraphicFramePr>
            <a:graphicFrameLocks noGrp="1"/>
          </p:cNvGraphicFramePr>
          <p:nvPr>
            <p:extLst>
              <p:ext uri="{D42A27DB-BD31-4B8C-83A1-F6EECF244321}">
                <p14:modId xmlns:p14="http://schemas.microsoft.com/office/powerpoint/2010/main" val="3916194689"/>
              </p:ext>
            </p:extLst>
          </p:nvPr>
        </p:nvGraphicFramePr>
        <p:xfrm>
          <a:off x="838200" y="2622038"/>
          <a:ext cx="6610352" cy="2026920"/>
        </p:xfrm>
        <a:graphic>
          <a:graphicData uri="http://schemas.openxmlformats.org/drawingml/2006/table">
            <a:tbl>
              <a:tblPr firstRow="1" bandRow="1">
                <a:tableStyleId>{5C22544A-7EE6-4342-B048-85BDC9FD1C3A}</a:tableStyleId>
              </a:tblPr>
              <a:tblGrid>
                <a:gridCol w="1652588"/>
                <a:gridCol w="1652588"/>
                <a:gridCol w="1652588"/>
                <a:gridCol w="1652588"/>
              </a:tblGrid>
              <a:tr h="0">
                <a:tc>
                  <a:txBody>
                    <a:bodyPr/>
                    <a:lstStyle/>
                    <a:p>
                      <a:r>
                        <a:rPr lang="en-US" dirty="0" smtClean="0"/>
                        <a:t>Date</a:t>
                      </a:r>
                      <a:endParaRPr lang="en-US" dirty="0"/>
                    </a:p>
                  </a:txBody>
                  <a:tcPr/>
                </a:tc>
                <a:tc>
                  <a:txBody>
                    <a:bodyPr/>
                    <a:lstStyle/>
                    <a:p>
                      <a:r>
                        <a:rPr lang="en-US" dirty="0" smtClean="0"/>
                        <a:t>Forecast CF</a:t>
                      </a:r>
                      <a:endParaRPr lang="en-US" dirty="0"/>
                    </a:p>
                  </a:txBody>
                  <a:tcPr/>
                </a:tc>
                <a:tc>
                  <a:txBody>
                    <a:bodyPr/>
                    <a:lstStyle/>
                    <a:p>
                      <a:r>
                        <a:rPr lang="en-US" dirty="0" smtClean="0"/>
                        <a:t>90% Confidence Interval</a:t>
                      </a:r>
                      <a:endParaRPr lang="en-US" dirty="0"/>
                    </a:p>
                  </a:txBody>
                  <a:tcPr/>
                </a:tc>
                <a:tc>
                  <a:txBody>
                    <a:bodyPr/>
                    <a:lstStyle/>
                    <a:p>
                      <a:r>
                        <a:rPr lang="en-US" dirty="0" smtClean="0"/>
                        <a:t>75% Confidence</a:t>
                      </a:r>
                      <a:r>
                        <a:rPr lang="en-US" baseline="0" dirty="0" smtClean="0"/>
                        <a:t> Interval</a:t>
                      </a:r>
                      <a:endParaRPr lang="en-US" dirty="0"/>
                    </a:p>
                  </a:txBody>
                  <a:tcPr/>
                </a:tc>
              </a:tr>
              <a:tr h="370840">
                <a:tc>
                  <a:txBody>
                    <a:bodyPr/>
                    <a:lstStyle/>
                    <a:p>
                      <a:r>
                        <a:rPr lang="en-US" dirty="0" smtClean="0"/>
                        <a:t>2017-07-19</a:t>
                      </a:r>
                      <a:endParaRPr lang="en-US" dirty="0"/>
                    </a:p>
                  </a:txBody>
                  <a:tcPr/>
                </a:tc>
                <a:tc>
                  <a:txBody>
                    <a:bodyPr/>
                    <a:lstStyle/>
                    <a:p>
                      <a:r>
                        <a:rPr lang="en-US" dirty="0" smtClean="0"/>
                        <a:t>163547461</a:t>
                      </a:r>
                      <a:endParaRPr lang="en-US" dirty="0"/>
                    </a:p>
                  </a:txBody>
                  <a:tcPr/>
                </a:tc>
                <a:tc>
                  <a:txBody>
                    <a:bodyPr/>
                    <a:lstStyle/>
                    <a:p>
                      <a:r>
                        <a:rPr lang="en-US" dirty="0" smtClean="0"/>
                        <a:t>(-313k, +213k)</a:t>
                      </a:r>
                      <a:endParaRPr lang="en-US" dirty="0"/>
                    </a:p>
                  </a:txBody>
                  <a:tcPr/>
                </a:tc>
                <a:tc>
                  <a:txBody>
                    <a:bodyPr/>
                    <a:lstStyle/>
                    <a:p>
                      <a:r>
                        <a:rPr lang="en-US" dirty="0" smtClean="0"/>
                        <a:t>(-233k,</a:t>
                      </a:r>
                      <a:r>
                        <a:rPr lang="en-US" baseline="0" dirty="0" smtClean="0"/>
                        <a:t> +182k)</a:t>
                      </a:r>
                      <a:endParaRPr lang="en-US" dirty="0"/>
                    </a:p>
                  </a:txBody>
                  <a:tcPr/>
                </a:tc>
              </a:tr>
              <a:tr h="370840">
                <a:tc>
                  <a:txBody>
                    <a:bodyPr/>
                    <a:lstStyle/>
                    <a:p>
                      <a:r>
                        <a:rPr lang="en-US" dirty="0" smtClean="0"/>
                        <a:t>2017-07-20</a:t>
                      </a:r>
                      <a:endParaRPr lang="en-US" dirty="0"/>
                    </a:p>
                  </a:txBody>
                  <a:tcPr/>
                </a:tc>
                <a:tc>
                  <a:txBody>
                    <a:bodyPr/>
                    <a:lstStyle/>
                    <a:p>
                      <a:r>
                        <a:rPr lang="en-US" dirty="0" smtClean="0"/>
                        <a:t>386449853</a:t>
                      </a:r>
                      <a:endParaRPr lang="en-US" dirty="0"/>
                    </a:p>
                  </a:txBody>
                  <a:tcPr/>
                </a:tc>
                <a:tc>
                  <a:txBody>
                    <a:bodyPr/>
                    <a:lstStyle/>
                    <a:p>
                      <a:r>
                        <a:rPr lang="en-US" dirty="0" smtClean="0"/>
                        <a:t>(-241k, +233k)</a:t>
                      </a:r>
                      <a:endParaRPr lang="en-US" dirty="0"/>
                    </a:p>
                  </a:txBody>
                  <a:tcPr/>
                </a:tc>
                <a:tc>
                  <a:txBody>
                    <a:bodyPr/>
                    <a:lstStyle/>
                    <a:p>
                      <a:r>
                        <a:rPr lang="en-US" dirty="0" smtClean="0"/>
                        <a:t>(-121k,</a:t>
                      </a:r>
                      <a:r>
                        <a:rPr lang="en-US" baseline="0" dirty="0" smtClean="0"/>
                        <a:t> +92k)</a:t>
                      </a:r>
                      <a:endParaRPr lang="en-US" dirty="0"/>
                    </a:p>
                  </a:txBody>
                  <a:tcPr/>
                </a:tc>
              </a:tr>
              <a:tr h="370840">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pic>
        <p:nvPicPr>
          <p:cNvPr id="7" name="Picture 6"/>
          <p:cNvPicPr>
            <a:picLocks/>
          </p:cNvPicPr>
          <p:nvPr/>
        </p:nvPicPr>
        <p:blipFill rotWithShape="1">
          <a:blip r:embed="rId2">
            <a:extLst>
              <a:ext uri="{28A0092B-C50C-407E-A947-70E740481C1C}">
                <a14:useLocalDpi xmlns:a14="http://schemas.microsoft.com/office/drawing/2010/main" val="0"/>
              </a:ext>
            </a:extLst>
          </a:blip>
          <a:srcRect l="4883" r="10000" b="10063"/>
          <a:stretch/>
        </p:blipFill>
        <p:spPr>
          <a:xfrm>
            <a:off x="7762874" y="2622038"/>
            <a:ext cx="4087097" cy="2005829"/>
          </a:xfrm>
          <a:prstGeom prst="rect">
            <a:avLst/>
          </a:prstGeom>
          <a:ln>
            <a:solidFill>
              <a:schemeClr val="accent1"/>
            </a:solidFill>
          </a:ln>
        </p:spPr>
      </p:pic>
    </p:spTree>
    <p:extLst>
      <p:ext uri="{BB962C8B-B14F-4D97-AF65-F5344CB8AC3E}">
        <p14:creationId xmlns:p14="http://schemas.microsoft.com/office/powerpoint/2010/main" val="137854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977968"/>
            <a:ext cx="10515600" cy="4351338"/>
          </a:xfrm>
        </p:spPr>
        <p:txBody>
          <a:bodyPr/>
          <a:lstStyle/>
          <a:p>
            <a:r>
              <a:rPr lang="en-US" dirty="0" smtClean="0"/>
              <a:t>Week 2: Understand the problem statement</a:t>
            </a:r>
          </a:p>
          <a:p>
            <a:endParaRPr lang="en-US" dirty="0" smtClean="0"/>
          </a:p>
          <a:p>
            <a:r>
              <a:rPr lang="en-US" dirty="0" smtClean="0"/>
              <a:t>Week 3-5: Five models can produce prediction results</a:t>
            </a:r>
          </a:p>
          <a:p>
            <a:endParaRPr lang="en-US" dirty="0" smtClean="0"/>
          </a:p>
          <a:p>
            <a:r>
              <a:rPr lang="en-US" dirty="0" smtClean="0"/>
              <a:t>Week 6-7: Optimization of five models</a:t>
            </a:r>
          </a:p>
          <a:p>
            <a:endParaRPr lang="en-US" dirty="0" smtClean="0"/>
          </a:p>
          <a:p>
            <a:r>
              <a:rPr lang="en-US" dirty="0" smtClean="0"/>
              <a:t>Week 8: Wrapping up, Visualization, Benchmarking, Documentation</a:t>
            </a:r>
            <a:endParaRPr lang="en-US" dirty="0"/>
          </a:p>
        </p:txBody>
      </p:sp>
      <p:sp>
        <p:nvSpPr>
          <p:cNvPr id="4" name="Slide Number Placeholder 3"/>
          <p:cNvSpPr>
            <a:spLocks noGrp="1"/>
          </p:cNvSpPr>
          <p:nvPr>
            <p:ph type="sldNum" sz="quarter" idx="12"/>
          </p:nvPr>
        </p:nvSpPr>
        <p:spPr/>
        <p:txBody>
          <a:bodyPr/>
          <a:lstStyle/>
          <a:p>
            <a:fld id="{71E4830E-B8E5-A849-B299-C150F95FFD18}" type="slidenum">
              <a:rPr lang="en-US" smtClean="0"/>
              <a:t>76</a:t>
            </a:fld>
            <a:endParaRPr lang="en-US"/>
          </a:p>
        </p:txBody>
      </p:sp>
      <p:sp>
        <p:nvSpPr>
          <p:cNvPr id="5" name="Title 1"/>
          <p:cNvSpPr txBox="1">
            <a:spLocks/>
          </p:cNvSpPr>
          <p:nvPr/>
        </p:nvSpPr>
        <p:spPr>
          <a:xfrm>
            <a:off x="258501" y="39216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smtClean="0"/>
              <a:t>Timeline</a:t>
            </a:r>
            <a:endParaRPr lang="en-US" sz="3600" dirty="0" smtClean="0"/>
          </a:p>
        </p:txBody>
      </p:sp>
    </p:spTree>
    <p:extLst>
      <p:ext uri="{BB962C8B-B14F-4D97-AF65-F5344CB8AC3E}">
        <p14:creationId xmlns:p14="http://schemas.microsoft.com/office/powerpoint/2010/main" val="2751859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12"/>
          </p:nvPr>
        </p:nvSpPr>
        <p:spPr/>
        <p:txBody>
          <a:bodyPr/>
          <a:lstStyle/>
          <a:p>
            <a:r>
              <a:rPr lang="en-US" altLang="ko-KR" dirty="0" smtClean="0"/>
              <a:t>Page </a:t>
            </a:r>
            <a:fld id="{F1B931A8-AB7C-4BCA-8C38-4AE30784CA44}" type="slidenum">
              <a:rPr lang="ko-KR" altLang="en-US" smtClean="0"/>
              <a:pPr/>
              <a:t>77</a:t>
            </a:fld>
            <a:r>
              <a:rPr lang="ko-KR" altLang="en-US" dirty="0" smtClean="0"/>
              <a:t> </a:t>
            </a:r>
            <a:endParaRPr lang="ko-KR" altLang="en-US" dirty="0"/>
          </a:p>
        </p:txBody>
      </p:sp>
      <p:sp>
        <p:nvSpPr>
          <p:cNvPr id="15" name="직사각형 14"/>
          <p:cNvSpPr/>
          <p:nvPr/>
        </p:nvSpPr>
        <p:spPr>
          <a:xfrm>
            <a:off x="2585935" y="3007752"/>
            <a:ext cx="6407508" cy="4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Raw data </a:t>
            </a:r>
          </a:p>
          <a:p>
            <a:pPr algn="ctr"/>
            <a:r>
              <a:rPr lang="en-US" altLang="ko-KR" sz="1200" dirty="0"/>
              <a:t>(100%)</a:t>
            </a:r>
            <a:endParaRPr lang="ko-KR" altLang="en-US" sz="1200" dirty="0"/>
          </a:p>
        </p:txBody>
      </p:sp>
      <p:sp>
        <p:nvSpPr>
          <p:cNvPr id="16" name="직사각형 15"/>
          <p:cNvSpPr/>
          <p:nvPr/>
        </p:nvSpPr>
        <p:spPr>
          <a:xfrm>
            <a:off x="2578436" y="4407181"/>
            <a:ext cx="3618829" cy="43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a:t>Train </a:t>
            </a:r>
          </a:p>
          <a:p>
            <a:pPr algn="ctr"/>
            <a:r>
              <a:rPr lang="en-US" altLang="ko-KR" sz="1200" dirty="0" smtClean="0"/>
              <a:t>(95%)</a:t>
            </a:r>
            <a:endParaRPr lang="ko-KR" altLang="en-US" sz="1200" dirty="0"/>
          </a:p>
        </p:txBody>
      </p:sp>
      <p:sp>
        <p:nvSpPr>
          <p:cNvPr id="17" name="직사각형 16"/>
          <p:cNvSpPr/>
          <p:nvPr/>
        </p:nvSpPr>
        <p:spPr>
          <a:xfrm>
            <a:off x="6324926" y="4407181"/>
            <a:ext cx="1216880" cy="4355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a:t>Validation</a:t>
            </a:r>
          </a:p>
          <a:p>
            <a:pPr algn="ctr"/>
            <a:r>
              <a:rPr lang="en-US" altLang="ko-KR" sz="1200" dirty="0" smtClean="0"/>
              <a:t>(5%)</a:t>
            </a:r>
            <a:endParaRPr lang="ko-KR" altLang="en-US" sz="1200" dirty="0"/>
          </a:p>
        </p:txBody>
      </p:sp>
      <p:sp>
        <p:nvSpPr>
          <p:cNvPr id="18" name="직사각형 17"/>
          <p:cNvSpPr/>
          <p:nvPr/>
        </p:nvSpPr>
        <p:spPr>
          <a:xfrm>
            <a:off x="7776562" y="4407182"/>
            <a:ext cx="1216880" cy="4355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1200" dirty="0"/>
              <a:t>Test</a:t>
            </a:r>
          </a:p>
          <a:p>
            <a:pPr algn="ctr"/>
            <a:r>
              <a:rPr lang="en-US" altLang="ko-KR" sz="1200" dirty="0" smtClean="0"/>
              <a:t>(5%)</a:t>
            </a:r>
            <a:endParaRPr lang="ko-KR" altLang="en-US" sz="1200" dirty="0"/>
          </a:p>
        </p:txBody>
      </p:sp>
      <p:cxnSp>
        <p:nvCxnSpPr>
          <p:cNvPr id="33" name="직선 연결선 32"/>
          <p:cNvCxnSpPr/>
          <p:nvPr/>
        </p:nvCxnSpPr>
        <p:spPr>
          <a:xfrm>
            <a:off x="7643077" y="2916195"/>
            <a:ext cx="0" cy="2018270"/>
          </a:xfrm>
          <a:prstGeom prst="line">
            <a:avLst/>
          </a:prstGeom>
          <a:ln w="28575">
            <a:solidFill>
              <a:schemeClr val="accent6">
                <a:lumMod val="40000"/>
                <a:lumOff val="60000"/>
              </a:schemeClr>
            </a:solidFill>
            <a:prstDash val="sysDash"/>
          </a:ln>
        </p:spPr>
        <p:style>
          <a:lnRef idx="3">
            <a:schemeClr val="accent4"/>
          </a:lnRef>
          <a:fillRef idx="0">
            <a:schemeClr val="accent4"/>
          </a:fillRef>
          <a:effectRef idx="2">
            <a:schemeClr val="accent4"/>
          </a:effectRef>
          <a:fontRef idx="minor">
            <a:schemeClr val="tx1"/>
          </a:fontRef>
        </p:style>
      </p:cxnSp>
      <p:sp>
        <p:nvSpPr>
          <p:cNvPr id="34" name="직사각형 33"/>
          <p:cNvSpPr/>
          <p:nvPr/>
        </p:nvSpPr>
        <p:spPr>
          <a:xfrm>
            <a:off x="7776562" y="3703388"/>
            <a:ext cx="1216880" cy="4355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1200" dirty="0"/>
              <a:t>Test</a:t>
            </a:r>
          </a:p>
          <a:p>
            <a:pPr algn="ctr"/>
            <a:r>
              <a:rPr lang="en-US" altLang="ko-KR" sz="1200" dirty="0" smtClean="0"/>
              <a:t>(5%)</a:t>
            </a:r>
            <a:endParaRPr lang="ko-KR" altLang="en-US" sz="1200" dirty="0"/>
          </a:p>
        </p:txBody>
      </p:sp>
      <p:sp>
        <p:nvSpPr>
          <p:cNvPr id="35" name="직사각형 34"/>
          <p:cNvSpPr/>
          <p:nvPr/>
        </p:nvSpPr>
        <p:spPr>
          <a:xfrm>
            <a:off x="2585934" y="3707349"/>
            <a:ext cx="4955872" cy="43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a:t>Train </a:t>
            </a:r>
          </a:p>
          <a:p>
            <a:pPr algn="ctr"/>
            <a:r>
              <a:rPr lang="en-US" altLang="ko-KR" sz="1200" dirty="0" smtClean="0"/>
              <a:t>(95%)</a:t>
            </a:r>
            <a:endParaRPr lang="ko-KR" altLang="en-US" sz="1200" dirty="0"/>
          </a:p>
        </p:txBody>
      </p:sp>
      <p:cxnSp>
        <p:nvCxnSpPr>
          <p:cNvPr id="8" name="직선 연결선 7"/>
          <p:cNvCxnSpPr/>
          <p:nvPr/>
        </p:nvCxnSpPr>
        <p:spPr>
          <a:xfrm>
            <a:off x="6254930" y="3632887"/>
            <a:ext cx="0" cy="1301578"/>
          </a:xfrm>
          <a:prstGeom prst="line">
            <a:avLst/>
          </a:prstGeom>
          <a:ln w="28575">
            <a:prstDash val="sysDash"/>
          </a:ln>
        </p:spPr>
        <p:style>
          <a:lnRef idx="3">
            <a:schemeClr val="accent4"/>
          </a:lnRef>
          <a:fillRef idx="0">
            <a:schemeClr val="accent4"/>
          </a:fillRef>
          <a:effectRef idx="2">
            <a:schemeClr val="accent4"/>
          </a:effectRef>
          <a:fontRef idx="minor">
            <a:schemeClr val="tx1"/>
          </a:fontRef>
        </p:style>
      </p:cxnSp>
      <p:sp>
        <p:nvSpPr>
          <p:cNvPr id="36" name="아래쪽 화살표 35"/>
          <p:cNvSpPr/>
          <p:nvPr/>
        </p:nvSpPr>
        <p:spPr>
          <a:xfrm>
            <a:off x="4522568" y="4191854"/>
            <a:ext cx="189470" cy="18237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7" name="아래쪽 화살표 36"/>
          <p:cNvSpPr/>
          <p:nvPr/>
        </p:nvSpPr>
        <p:spPr>
          <a:xfrm>
            <a:off x="6833674" y="4191854"/>
            <a:ext cx="189470" cy="182375"/>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9" name="아래쪽 화살표 38"/>
          <p:cNvSpPr/>
          <p:nvPr/>
        </p:nvSpPr>
        <p:spPr>
          <a:xfrm>
            <a:off x="8289554" y="4191853"/>
            <a:ext cx="189470" cy="182375"/>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a:p>
        </p:txBody>
      </p:sp>
      <p:sp>
        <p:nvSpPr>
          <p:cNvPr id="23" name="모서리가 둥근 직사각형 22"/>
          <p:cNvSpPr/>
          <p:nvPr/>
        </p:nvSpPr>
        <p:spPr>
          <a:xfrm>
            <a:off x="2496061" y="3632887"/>
            <a:ext cx="5081112" cy="1301578"/>
          </a:xfrm>
          <a:prstGeom prst="roundRect">
            <a:avLst>
              <a:gd name="adj" fmla="val 9072"/>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sp>
        <p:nvSpPr>
          <p:cNvPr id="40" name="모서리가 둥근 직사각형 39"/>
          <p:cNvSpPr/>
          <p:nvPr/>
        </p:nvSpPr>
        <p:spPr>
          <a:xfrm>
            <a:off x="7729548" y="3632250"/>
            <a:ext cx="1318080" cy="1301578"/>
          </a:xfrm>
          <a:prstGeom prst="roundRect">
            <a:avLst>
              <a:gd name="adj" fmla="val 90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ko-KR" altLang="en-US"/>
          </a:p>
        </p:txBody>
      </p:sp>
      <p:sp>
        <p:nvSpPr>
          <p:cNvPr id="14" name="아래쪽 화살표 13"/>
          <p:cNvSpPr/>
          <p:nvPr/>
        </p:nvSpPr>
        <p:spPr>
          <a:xfrm>
            <a:off x="5165120" y="3483465"/>
            <a:ext cx="189470" cy="18237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8" name="아래쪽 화살표 37"/>
          <p:cNvSpPr/>
          <p:nvPr/>
        </p:nvSpPr>
        <p:spPr>
          <a:xfrm>
            <a:off x="8287725" y="3492824"/>
            <a:ext cx="189470" cy="182375"/>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a:p>
        </p:txBody>
      </p:sp>
      <p:sp>
        <p:nvSpPr>
          <p:cNvPr id="24" name="타원 23"/>
          <p:cNvSpPr/>
          <p:nvPr/>
        </p:nvSpPr>
        <p:spPr>
          <a:xfrm>
            <a:off x="6324926" y="5177102"/>
            <a:ext cx="1089516" cy="39541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dirty="0" smtClean="0"/>
              <a:t>4.75%</a:t>
            </a:r>
            <a:endParaRPr lang="ko-KR" altLang="en-US" dirty="0"/>
          </a:p>
        </p:txBody>
      </p:sp>
      <p:sp>
        <p:nvSpPr>
          <p:cNvPr id="41" name="타원 40"/>
          <p:cNvSpPr/>
          <p:nvPr/>
        </p:nvSpPr>
        <p:spPr>
          <a:xfrm>
            <a:off x="3901816" y="5177102"/>
            <a:ext cx="1263303" cy="39541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smtClean="0"/>
              <a:t>90.25%</a:t>
            </a:r>
            <a:endParaRPr lang="ko-KR" altLang="en-US" dirty="0"/>
          </a:p>
        </p:txBody>
      </p:sp>
      <p:sp>
        <p:nvSpPr>
          <p:cNvPr id="42" name="타원 41"/>
          <p:cNvSpPr/>
          <p:nvPr/>
        </p:nvSpPr>
        <p:spPr>
          <a:xfrm>
            <a:off x="8075563" y="5177102"/>
            <a:ext cx="972065" cy="39541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dirty="0" smtClean="0"/>
              <a:t>5%</a:t>
            </a:r>
            <a:endParaRPr lang="ko-KR" altLang="en-US" dirty="0"/>
          </a:p>
        </p:txBody>
      </p:sp>
      <p:sp>
        <p:nvSpPr>
          <p:cNvPr id="25" name="Title 1"/>
          <p:cNvSpPr txBox="1">
            <a:spLocks/>
          </p:cNvSpPr>
          <p:nvPr/>
        </p:nvSpPr>
        <p:spPr>
          <a:xfrm>
            <a:off x="258501" y="39216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a:t>Prepare the time series data</a:t>
            </a:r>
            <a:endParaRPr lang="en-US" sz="3600" dirty="0" smtClean="0"/>
          </a:p>
        </p:txBody>
      </p:sp>
    </p:spTree>
    <p:extLst>
      <p:ext uri="{BB962C8B-B14F-4D97-AF65-F5344CB8AC3E}">
        <p14:creationId xmlns:p14="http://schemas.microsoft.com/office/powerpoint/2010/main" val="1468230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12"/>
          </p:nvPr>
        </p:nvSpPr>
        <p:spPr/>
        <p:txBody>
          <a:bodyPr/>
          <a:lstStyle/>
          <a:p>
            <a:r>
              <a:rPr lang="en-US" altLang="ko-KR" smtClean="0">
                <a:ln w="0"/>
                <a:solidFill>
                  <a:schemeClr val="tx1"/>
                </a:solidFill>
                <a:effectLst>
                  <a:outerShdw blurRad="38100" dist="19050" dir="2700000" algn="tl" rotWithShape="0">
                    <a:schemeClr val="dk1">
                      <a:alpha val="40000"/>
                    </a:schemeClr>
                  </a:outerShdw>
                </a:effectLst>
              </a:rPr>
              <a:t>Page </a:t>
            </a:r>
            <a:fld id="{F1B931A8-AB7C-4BCA-8C38-4AE30784CA44}" type="slidenum">
              <a:rPr lang="ko-KR" altLang="en-US" smtClean="0">
                <a:ln w="0"/>
                <a:solidFill>
                  <a:schemeClr val="tx1"/>
                </a:solidFill>
                <a:effectLst>
                  <a:outerShdw blurRad="38100" dist="19050" dir="2700000" algn="tl" rotWithShape="0">
                    <a:schemeClr val="dk1">
                      <a:alpha val="40000"/>
                    </a:schemeClr>
                  </a:outerShdw>
                </a:effectLst>
              </a:rPr>
              <a:pPr/>
              <a:t>78</a:t>
            </a:fld>
            <a:r>
              <a:rPr lang="ko-KR" altLang="en-US" smtClean="0">
                <a:ln w="0"/>
                <a:solidFill>
                  <a:schemeClr val="tx1"/>
                </a:solidFill>
                <a:effectLst>
                  <a:outerShdw blurRad="38100" dist="19050" dir="2700000" algn="tl" rotWithShape="0">
                    <a:schemeClr val="dk1">
                      <a:alpha val="40000"/>
                    </a:schemeClr>
                  </a:outerShdw>
                </a:effectLst>
              </a:rPr>
              <a:t> </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26" name="아래쪽 화살표 25"/>
          <p:cNvSpPr/>
          <p:nvPr/>
        </p:nvSpPr>
        <p:spPr>
          <a:xfrm>
            <a:off x="3429430" y="3311331"/>
            <a:ext cx="362465" cy="1080520"/>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27" name="직사각형 26"/>
          <p:cNvSpPr/>
          <p:nvPr/>
        </p:nvSpPr>
        <p:spPr>
          <a:xfrm>
            <a:off x="2772712" y="3577327"/>
            <a:ext cx="1669367" cy="3551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dirty="0" err="1">
                <a:ln w="0"/>
                <a:solidFill>
                  <a:schemeClr val="tx1"/>
                </a:solidFill>
                <a:effectLst>
                  <a:outerShdw blurRad="38100" dist="19050" dir="2700000" algn="tl" rotWithShape="0">
                    <a:schemeClr val="dk1">
                      <a:alpha val="40000"/>
                    </a:schemeClr>
                  </a:outerShdw>
                </a:effectLst>
              </a:rPr>
              <a:t>split_squeeze</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28" name="직사각형 27"/>
          <p:cNvSpPr/>
          <p:nvPr/>
        </p:nvSpPr>
        <p:spPr>
          <a:xfrm>
            <a:off x="2594098" y="4687787"/>
            <a:ext cx="372408" cy="4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n w="0"/>
                <a:solidFill>
                  <a:schemeClr val="tx1"/>
                </a:solidFill>
                <a:effectLst>
                  <a:outerShdw blurRad="38100" dist="19050" dir="2700000" algn="tl" rotWithShape="0">
                    <a:schemeClr val="dk1">
                      <a:alpha val="40000"/>
                    </a:schemeClr>
                  </a:outerShdw>
                </a:effectLst>
              </a:rPr>
              <a:t>1</a:t>
            </a:r>
            <a:endParaRPr lang="ko-KR" altLang="en-US" sz="1200" dirty="0">
              <a:ln w="0"/>
              <a:solidFill>
                <a:schemeClr val="tx1"/>
              </a:solidFill>
              <a:effectLst>
                <a:outerShdw blurRad="38100" dist="19050" dir="2700000" algn="tl" rotWithShape="0">
                  <a:schemeClr val="dk1">
                    <a:alpha val="40000"/>
                  </a:schemeClr>
                </a:outerShdw>
              </a:effectLst>
            </a:endParaRPr>
          </a:p>
        </p:txBody>
      </p:sp>
      <p:sp>
        <p:nvSpPr>
          <p:cNvPr id="18" name="직사각형 17"/>
          <p:cNvSpPr/>
          <p:nvPr/>
        </p:nvSpPr>
        <p:spPr>
          <a:xfrm>
            <a:off x="3113082" y="4687786"/>
            <a:ext cx="372408" cy="4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n w="0"/>
                <a:solidFill>
                  <a:schemeClr val="tx1"/>
                </a:solidFill>
                <a:effectLst>
                  <a:outerShdw blurRad="38100" dist="19050" dir="2700000" algn="tl" rotWithShape="0">
                    <a:schemeClr val="dk1">
                      <a:alpha val="40000"/>
                    </a:schemeClr>
                  </a:outerShdw>
                </a:effectLst>
              </a:rPr>
              <a:t>2</a:t>
            </a:r>
            <a:endParaRPr lang="ko-KR" altLang="en-US" sz="1200" dirty="0">
              <a:ln w="0"/>
              <a:solidFill>
                <a:schemeClr val="tx1"/>
              </a:solidFill>
              <a:effectLst>
                <a:outerShdw blurRad="38100" dist="19050" dir="2700000" algn="tl" rotWithShape="0">
                  <a:schemeClr val="dk1">
                    <a:alpha val="40000"/>
                  </a:schemeClr>
                </a:outerShdw>
              </a:effectLst>
            </a:endParaRPr>
          </a:p>
        </p:txBody>
      </p:sp>
      <p:sp>
        <p:nvSpPr>
          <p:cNvPr id="19" name="직사각형 18"/>
          <p:cNvSpPr/>
          <p:nvPr/>
        </p:nvSpPr>
        <p:spPr>
          <a:xfrm>
            <a:off x="3632066" y="4695736"/>
            <a:ext cx="372408" cy="4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n w="0"/>
                <a:solidFill>
                  <a:schemeClr val="tx1"/>
                </a:solidFill>
                <a:effectLst>
                  <a:outerShdw blurRad="38100" dist="19050" dir="2700000" algn="tl" rotWithShape="0">
                    <a:schemeClr val="dk1">
                      <a:alpha val="40000"/>
                    </a:schemeClr>
                  </a:outerShdw>
                </a:effectLst>
              </a:rPr>
              <a:t>3</a:t>
            </a:r>
            <a:endParaRPr lang="ko-KR" altLang="en-US" sz="1200" dirty="0">
              <a:ln w="0"/>
              <a:solidFill>
                <a:schemeClr val="tx1"/>
              </a:solidFill>
              <a:effectLst>
                <a:outerShdw blurRad="38100" dist="19050" dir="2700000" algn="tl" rotWithShape="0">
                  <a:schemeClr val="dk1">
                    <a:alpha val="40000"/>
                  </a:schemeClr>
                </a:outerShdw>
              </a:effectLst>
            </a:endParaRPr>
          </a:p>
        </p:txBody>
      </p:sp>
      <p:sp>
        <p:nvSpPr>
          <p:cNvPr id="20" name="직사각형 19"/>
          <p:cNvSpPr/>
          <p:nvPr/>
        </p:nvSpPr>
        <p:spPr>
          <a:xfrm>
            <a:off x="4934316" y="4695736"/>
            <a:ext cx="372408" cy="4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n w="0"/>
                <a:solidFill>
                  <a:schemeClr val="tx1"/>
                </a:solidFill>
                <a:effectLst>
                  <a:outerShdw blurRad="38100" dist="19050" dir="2700000" algn="tl" rotWithShape="0">
                    <a:schemeClr val="dk1">
                      <a:alpha val="40000"/>
                    </a:schemeClr>
                  </a:outerShdw>
                </a:effectLst>
              </a:rPr>
              <a:t>10</a:t>
            </a:r>
            <a:endParaRPr lang="ko-KR" altLang="en-US" sz="1200" dirty="0">
              <a:ln w="0"/>
              <a:solidFill>
                <a:schemeClr val="tx1"/>
              </a:solidFill>
              <a:effectLst>
                <a:outerShdw blurRad="38100" dist="19050" dir="2700000" algn="tl" rotWithShape="0">
                  <a:schemeClr val="dk1">
                    <a:alpha val="40000"/>
                  </a:schemeClr>
                </a:outerShdw>
              </a:effectLst>
            </a:endParaRPr>
          </a:p>
        </p:txBody>
      </p:sp>
      <p:sp>
        <p:nvSpPr>
          <p:cNvPr id="21" name="직사각형 20"/>
          <p:cNvSpPr/>
          <p:nvPr/>
        </p:nvSpPr>
        <p:spPr>
          <a:xfrm>
            <a:off x="6681734" y="3803363"/>
            <a:ext cx="310621" cy="936104"/>
          </a:xfrm>
          <a:prstGeom prst="rect">
            <a:avLst/>
          </a:prstGeom>
          <a:solidFill>
            <a:srgbClr val="C0504D">
              <a:lumMod val="40000"/>
              <a:lumOff val="60000"/>
            </a:srgbClr>
          </a:solidFill>
          <a:ln w="9525" cap="flat" cmpd="sng" algn="ctr">
            <a:solidFill>
              <a:sysClr val="windowText" lastClr="000000"/>
            </a:solidFill>
            <a:prstDash val="solid"/>
          </a:ln>
          <a:effectLst/>
        </p:spPr>
        <p:txBody>
          <a:bodyPr rtlCol="0" anchor="ctr"/>
          <a:lstStyle/>
          <a:p>
            <a:pPr algn="ctr">
              <a:defRPr/>
            </a:pPr>
            <a:endParaRPr lang="ko-KR" altLang="en-US" kern="0">
              <a:ln w="0"/>
              <a:effectLst>
                <a:outerShdw blurRad="38100" dist="19050" dir="2700000" algn="tl" rotWithShape="0">
                  <a:schemeClr val="dk1">
                    <a:alpha val="40000"/>
                  </a:schemeClr>
                </a:outerShdw>
              </a:effectLst>
              <a:latin typeface="Gill Sans MT"/>
              <a:ea typeface="맑은 고딕"/>
              <a:cs typeface="Arial" panose="020B0604020202020204" pitchFamily="34" charset="0"/>
            </a:endParaRPr>
          </a:p>
        </p:txBody>
      </p:sp>
      <p:sp>
        <p:nvSpPr>
          <p:cNvPr id="23" name="직사각형 22"/>
          <p:cNvSpPr/>
          <p:nvPr/>
        </p:nvSpPr>
        <p:spPr>
          <a:xfrm>
            <a:off x="7442930" y="3789589"/>
            <a:ext cx="310621" cy="936104"/>
          </a:xfrm>
          <a:prstGeom prst="rect">
            <a:avLst/>
          </a:prstGeom>
          <a:solidFill>
            <a:srgbClr val="C0504D">
              <a:lumMod val="40000"/>
              <a:lumOff val="60000"/>
            </a:srgbClr>
          </a:solidFill>
          <a:ln w="9525" cap="flat" cmpd="sng" algn="ctr">
            <a:solidFill>
              <a:sysClr val="windowText" lastClr="000000"/>
            </a:solidFill>
            <a:prstDash val="solid"/>
          </a:ln>
          <a:effectLst/>
        </p:spPr>
        <p:txBody>
          <a:bodyPr rtlCol="0" anchor="ctr"/>
          <a:lstStyle/>
          <a:p>
            <a:pPr algn="ctr">
              <a:defRPr/>
            </a:pPr>
            <a:endParaRPr lang="ko-KR" altLang="en-US" kern="0">
              <a:ln w="0"/>
              <a:effectLst>
                <a:outerShdw blurRad="38100" dist="19050" dir="2700000" algn="tl" rotWithShape="0">
                  <a:schemeClr val="dk1">
                    <a:alpha val="40000"/>
                  </a:schemeClr>
                </a:outerShdw>
              </a:effectLst>
              <a:latin typeface="Gill Sans MT"/>
              <a:ea typeface="맑은 고딕"/>
              <a:cs typeface="Arial" panose="020B0604020202020204" pitchFamily="34" charset="0"/>
            </a:endParaRPr>
          </a:p>
        </p:txBody>
      </p:sp>
      <p:sp>
        <p:nvSpPr>
          <p:cNvPr id="33" name="직사각형 32"/>
          <p:cNvSpPr/>
          <p:nvPr/>
        </p:nvSpPr>
        <p:spPr>
          <a:xfrm>
            <a:off x="8203652" y="3789589"/>
            <a:ext cx="310621" cy="936104"/>
          </a:xfrm>
          <a:prstGeom prst="rect">
            <a:avLst/>
          </a:prstGeom>
          <a:solidFill>
            <a:srgbClr val="C0504D">
              <a:lumMod val="40000"/>
              <a:lumOff val="60000"/>
            </a:srgbClr>
          </a:solidFill>
          <a:ln w="9525" cap="flat" cmpd="sng" algn="ctr">
            <a:solidFill>
              <a:sysClr val="windowText" lastClr="000000"/>
            </a:solidFill>
            <a:prstDash val="solid"/>
          </a:ln>
          <a:effectLst/>
        </p:spPr>
        <p:txBody>
          <a:bodyPr rtlCol="0" anchor="ctr"/>
          <a:lstStyle/>
          <a:p>
            <a:pPr algn="ctr">
              <a:defRPr/>
            </a:pPr>
            <a:endParaRPr lang="ko-KR" altLang="en-US" kern="0">
              <a:ln w="0"/>
              <a:effectLst>
                <a:outerShdw blurRad="38100" dist="19050" dir="2700000" algn="tl" rotWithShape="0">
                  <a:schemeClr val="dk1">
                    <a:alpha val="40000"/>
                  </a:schemeClr>
                </a:outerShdw>
              </a:effectLst>
              <a:latin typeface="Gill Sans MT"/>
              <a:ea typeface="맑은 고딕"/>
              <a:cs typeface="Arial" panose="020B0604020202020204" pitchFamily="34" charset="0"/>
            </a:endParaRPr>
          </a:p>
        </p:txBody>
      </p:sp>
      <p:sp>
        <p:nvSpPr>
          <p:cNvPr id="37" name="직사각형 36"/>
          <p:cNvSpPr/>
          <p:nvPr/>
        </p:nvSpPr>
        <p:spPr>
          <a:xfrm>
            <a:off x="9806126" y="3794520"/>
            <a:ext cx="310621" cy="936104"/>
          </a:xfrm>
          <a:prstGeom prst="rect">
            <a:avLst/>
          </a:prstGeom>
          <a:solidFill>
            <a:srgbClr val="C0504D">
              <a:lumMod val="40000"/>
              <a:lumOff val="60000"/>
            </a:srgbClr>
          </a:solidFill>
          <a:ln w="9525" cap="flat" cmpd="sng" algn="ctr">
            <a:solidFill>
              <a:sysClr val="windowText" lastClr="000000"/>
            </a:solidFill>
            <a:prstDash val="solid"/>
          </a:ln>
          <a:effectLst/>
        </p:spPr>
        <p:txBody>
          <a:bodyPr rtlCol="0" anchor="ctr"/>
          <a:lstStyle/>
          <a:p>
            <a:pPr algn="ctr">
              <a:defRPr/>
            </a:pPr>
            <a:endParaRPr lang="ko-KR" altLang="en-US" kern="0">
              <a:ln w="0"/>
              <a:effectLst>
                <a:outerShdw blurRad="38100" dist="19050" dir="2700000" algn="tl" rotWithShape="0">
                  <a:schemeClr val="dk1">
                    <a:alpha val="40000"/>
                  </a:schemeClr>
                </a:outerShdw>
              </a:effectLst>
              <a:latin typeface="Gill Sans MT"/>
              <a:ea typeface="맑은 고딕"/>
              <a:cs typeface="Arial" panose="020B0604020202020204" pitchFamily="34" charset="0"/>
            </a:endParaRPr>
          </a:p>
        </p:txBody>
      </p:sp>
      <mc:AlternateContent xmlns:mc="http://schemas.openxmlformats.org/markup-compatibility/2006" xmlns:a14="http://schemas.microsoft.com/office/drawing/2010/main">
        <mc:Choice Requires="a14">
          <p:sp>
            <p:nvSpPr>
              <p:cNvPr id="39" name="직사각형 38"/>
              <p:cNvSpPr/>
              <p:nvPr/>
            </p:nvSpPr>
            <p:spPr>
              <a:xfrm>
                <a:off x="6556503" y="4830720"/>
                <a:ext cx="567399" cy="30777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ln w="0"/>
                              <a:effectLst>
                                <a:outerShdw blurRad="38100" dist="19050" dir="2700000" algn="tl" rotWithShape="0">
                                  <a:schemeClr val="dk1">
                                    <a:alpha val="40000"/>
                                  </a:schemeClr>
                                </a:outerShdw>
                              </a:effectLst>
                              <a:latin typeface="Cambria Math"/>
                            </a:rPr>
                          </m:ctrlPr>
                        </m:sSubPr>
                        <m:e>
                          <m:r>
                            <a:rPr lang="en-US" altLang="ko-KR" sz="1400" i="1">
                              <a:ln w="0"/>
                              <a:effectLst>
                                <a:outerShdw blurRad="38100" dist="19050" dir="2700000" algn="tl" rotWithShape="0">
                                  <a:schemeClr val="dk1">
                                    <a:alpha val="40000"/>
                                  </a:schemeClr>
                                </a:outerShdw>
                              </a:effectLst>
                              <a:latin typeface="Cambria Math" panose="02040503050406030204" pitchFamily="18" charset="0"/>
                            </a:rPr>
                            <m:t>𝑥</m:t>
                          </m:r>
                        </m:e>
                        <m:sub>
                          <m:r>
                            <a:rPr lang="en-US" altLang="ko-KR" sz="1400" i="1">
                              <a:ln w="0"/>
                              <a:effectLst>
                                <a:outerShdw blurRad="38100" dist="19050" dir="2700000" algn="tl" rotWithShape="0">
                                  <a:schemeClr val="dk1">
                                    <a:alpha val="40000"/>
                                  </a:schemeClr>
                                </a:outerShdw>
                              </a:effectLst>
                              <a:latin typeface="Cambria Math" panose="02040503050406030204" pitchFamily="18" charset="0"/>
                            </a:rPr>
                            <m:t>𝑡</m:t>
                          </m:r>
                          <m:r>
                            <a:rPr lang="en-US" altLang="ko-KR" sz="1400" i="1">
                              <a:ln w="0"/>
                              <a:effectLst>
                                <a:outerShdw blurRad="38100" dist="19050" dir="2700000" algn="tl" rotWithShape="0">
                                  <a:schemeClr val="dk1">
                                    <a:alpha val="40000"/>
                                  </a:schemeClr>
                                </a:outerShdw>
                              </a:effectLst>
                              <a:latin typeface="Cambria Math" panose="02040503050406030204" pitchFamily="18" charset="0"/>
                            </a:rPr>
                            <m:t>−9</m:t>
                          </m:r>
                        </m:sub>
                      </m:sSub>
                    </m:oMath>
                  </m:oMathPara>
                </a14:m>
                <a:endParaRPr lang="ko-KR" altLang="en-US" sz="1400" dirty="0">
                  <a:ln w="0"/>
                  <a:effectLst>
                    <a:outerShdw blurRad="38100" dist="19050" dir="2700000" algn="tl" rotWithShape="0">
                      <a:schemeClr val="dk1">
                        <a:alpha val="40000"/>
                      </a:schemeClr>
                    </a:outerShdw>
                  </a:effectLst>
                  <a:cs typeface="Arial" panose="020B0604020202020204" pitchFamily="34" charset="0"/>
                </a:endParaRPr>
              </a:p>
            </p:txBody>
          </p:sp>
        </mc:Choice>
        <mc:Fallback xmlns="">
          <p:sp>
            <p:nvSpPr>
              <p:cNvPr id="39" name="직사각형 38"/>
              <p:cNvSpPr>
                <a:spLocks noRot="1" noChangeAspect="1" noMove="1" noResize="1" noEditPoints="1" noAdjustHandles="1" noChangeArrowheads="1" noChangeShapeType="1" noTextEdit="1"/>
              </p:cNvSpPr>
              <p:nvPr/>
            </p:nvSpPr>
            <p:spPr>
              <a:xfrm>
                <a:off x="6556503" y="4830720"/>
                <a:ext cx="567399" cy="30777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직사각형 39"/>
              <p:cNvSpPr/>
              <p:nvPr/>
            </p:nvSpPr>
            <p:spPr>
              <a:xfrm>
                <a:off x="7315883" y="4830720"/>
                <a:ext cx="567399" cy="30777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ln w="0"/>
                              <a:effectLst>
                                <a:outerShdw blurRad="38100" dist="19050" dir="2700000" algn="tl" rotWithShape="0">
                                  <a:schemeClr val="dk1">
                                    <a:alpha val="40000"/>
                                  </a:schemeClr>
                                </a:outerShdw>
                              </a:effectLst>
                              <a:latin typeface="Cambria Math"/>
                            </a:rPr>
                          </m:ctrlPr>
                        </m:sSubPr>
                        <m:e>
                          <m:r>
                            <a:rPr lang="en-US" altLang="ko-KR" sz="1400" i="1">
                              <a:ln w="0"/>
                              <a:effectLst>
                                <a:outerShdw blurRad="38100" dist="19050" dir="2700000" algn="tl" rotWithShape="0">
                                  <a:schemeClr val="dk1">
                                    <a:alpha val="40000"/>
                                  </a:schemeClr>
                                </a:outerShdw>
                              </a:effectLst>
                              <a:latin typeface="Cambria Math" panose="02040503050406030204" pitchFamily="18" charset="0"/>
                            </a:rPr>
                            <m:t>𝑥</m:t>
                          </m:r>
                        </m:e>
                        <m:sub>
                          <m:r>
                            <a:rPr lang="en-US" altLang="ko-KR" sz="1400" i="1">
                              <a:ln w="0"/>
                              <a:effectLst>
                                <a:outerShdw blurRad="38100" dist="19050" dir="2700000" algn="tl" rotWithShape="0">
                                  <a:schemeClr val="dk1">
                                    <a:alpha val="40000"/>
                                  </a:schemeClr>
                                </a:outerShdw>
                              </a:effectLst>
                              <a:latin typeface="Cambria Math" panose="02040503050406030204" pitchFamily="18" charset="0"/>
                            </a:rPr>
                            <m:t>𝑡</m:t>
                          </m:r>
                          <m:r>
                            <a:rPr lang="en-US" altLang="ko-KR" sz="1400" i="1">
                              <a:ln w="0"/>
                              <a:effectLst>
                                <a:outerShdw blurRad="38100" dist="19050" dir="2700000" algn="tl" rotWithShape="0">
                                  <a:schemeClr val="dk1">
                                    <a:alpha val="40000"/>
                                  </a:schemeClr>
                                </a:outerShdw>
                              </a:effectLst>
                              <a:latin typeface="Cambria Math" panose="02040503050406030204" pitchFamily="18" charset="0"/>
                            </a:rPr>
                            <m:t>−8</m:t>
                          </m:r>
                        </m:sub>
                      </m:sSub>
                    </m:oMath>
                  </m:oMathPara>
                </a14:m>
                <a:endParaRPr lang="ko-KR" altLang="en-US" sz="1400" dirty="0">
                  <a:ln w="0"/>
                  <a:effectLst>
                    <a:outerShdw blurRad="38100" dist="19050" dir="2700000" algn="tl" rotWithShape="0">
                      <a:schemeClr val="dk1">
                        <a:alpha val="40000"/>
                      </a:schemeClr>
                    </a:outerShdw>
                  </a:effectLst>
                  <a:cs typeface="Arial" panose="020B0604020202020204" pitchFamily="34" charset="0"/>
                </a:endParaRPr>
              </a:p>
            </p:txBody>
          </p:sp>
        </mc:Choice>
        <mc:Fallback xmlns="">
          <p:sp>
            <p:nvSpPr>
              <p:cNvPr id="40" name="직사각형 39"/>
              <p:cNvSpPr>
                <a:spLocks noRot="1" noChangeAspect="1" noMove="1" noResize="1" noEditPoints="1" noAdjustHandles="1" noChangeArrowheads="1" noChangeShapeType="1" noTextEdit="1"/>
              </p:cNvSpPr>
              <p:nvPr/>
            </p:nvSpPr>
            <p:spPr>
              <a:xfrm>
                <a:off x="7315883" y="4830720"/>
                <a:ext cx="567399" cy="307777"/>
              </a:xfrm>
              <a:prstGeom prst="rect">
                <a:avLst/>
              </a:prstGeom>
              <a:blipFill rotWithShape="0">
                <a:blip r:embed="rId4"/>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직사각형 40"/>
              <p:cNvSpPr/>
              <p:nvPr/>
            </p:nvSpPr>
            <p:spPr>
              <a:xfrm>
                <a:off x="8080072" y="4830720"/>
                <a:ext cx="557781" cy="30777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ln w="0"/>
                              <a:effectLst>
                                <a:outerShdw blurRad="38100" dist="19050" dir="2700000" algn="tl" rotWithShape="0">
                                  <a:schemeClr val="dk1">
                                    <a:alpha val="40000"/>
                                  </a:schemeClr>
                                </a:outerShdw>
                              </a:effectLst>
                              <a:latin typeface="Cambria Math"/>
                            </a:rPr>
                          </m:ctrlPr>
                        </m:sSubPr>
                        <m:e>
                          <m:r>
                            <a:rPr lang="en-US" altLang="ko-KR" sz="1400" i="1">
                              <a:ln w="0"/>
                              <a:effectLst>
                                <a:outerShdw blurRad="38100" dist="19050" dir="2700000" algn="tl" rotWithShape="0">
                                  <a:schemeClr val="dk1">
                                    <a:alpha val="40000"/>
                                  </a:schemeClr>
                                </a:outerShdw>
                              </a:effectLst>
                              <a:latin typeface="Cambria Math" panose="02040503050406030204" pitchFamily="18" charset="0"/>
                            </a:rPr>
                            <m:t>𝑥</m:t>
                          </m:r>
                        </m:e>
                        <m:sub>
                          <m:r>
                            <a:rPr lang="en-US" altLang="ko-KR" sz="1400" i="1">
                              <a:ln w="0"/>
                              <a:effectLst>
                                <a:outerShdw blurRad="38100" dist="19050" dir="2700000" algn="tl" rotWithShape="0">
                                  <a:schemeClr val="dk1">
                                    <a:alpha val="40000"/>
                                  </a:schemeClr>
                                </a:outerShdw>
                              </a:effectLst>
                              <a:latin typeface="Cambria Math" panose="02040503050406030204" pitchFamily="18" charset="0"/>
                            </a:rPr>
                            <m:t>𝑡</m:t>
                          </m:r>
                          <m:r>
                            <a:rPr lang="en-US" altLang="ko-KR" sz="1400" i="1">
                              <a:ln w="0"/>
                              <a:effectLst>
                                <a:outerShdw blurRad="38100" dist="19050" dir="2700000" algn="tl" rotWithShape="0">
                                  <a:schemeClr val="dk1">
                                    <a:alpha val="40000"/>
                                  </a:schemeClr>
                                </a:outerShdw>
                              </a:effectLst>
                              <a:latin typeface="Cambria Math" panose="02040503050406030204" pitchFamily="18" charset="0"/>
                            </a:rPr>
                            <m:t>−7</m:t>
                          </m:r>
                        </m:sub>
                      </m:sSub>
                    </m:oMath>
                  </m:oMathPara>
                </a14:m>
                <a:endParaRPr lang="ko-KR" altLang="en-US" sz="1400" dirty="0">
                  <a:ln w="0"/>
                  <a:effectLst>
                    <a:outerShdw blurRad="38100" dist="19050" dir="2700000" algn="tl" rotWithShape="0">
                      <a:schemeClr val="dk1">
                        <a:alpha val="40000"/>
                      </a:schemeClr>
                    </a:outerShdw>
                  </a:effectLst>
                  <a:cs typeface="Arial" panose="020B0604020202020204" pitchFamily="34" charset="0"/>
                </a:endParaRPr>
              </a:p>
            </p:txBody>
          </p:sp>
        </mc:Choice>
        <mc:Fallback xmlns="">
          <p:sp>
            <p:nvSpPr>
              <p:cNvPr id="41" name="직사각형 40"/>
              <p:cNvSpPr>
                <a:spLocks noRot="1" noChangeAspect="1" noMove="1" noResize="1" noEditPoints="1" noAdjustHandles="1" noChangeArrowheads="1" noChangeShapeType="1" noTextEdit="1"/>
              </p:cNvSpPr>
              <p:nvPr/>
            </p:nvSpPr>
            <p:spPr>
              <a:xfrm>
                <a:off x="8080072" y="4830720"/>
                <a:ext cx="557781" cy="30777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직사각형 41"/>
              <p:cNvSpPr/>
              <p:nvPr/>
            </p:nvSpPr>
            <p:spPr>
              <a:xfrm>
                <a:off x="8975692" y="4830720"/>
                <a:ext cx="369012" cy="30777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ko-KR" sz="1400" i="1">
                          <a:ln w="0"/>
                          <a:effectLst>
                            <a:outerShdw blurRad="38100" dist="19050" dir="2700000" algn="tl" rotWithShape="0">
                              <a:schemeClr val="dk1">
                                <a:alpha val="40000"/>
                              </a:schemeClr>
                            </a:outerShdw>
                          </a:effectLst>
                          <a:latin typeface="Cambria Math" panose="02040503050406030204" pitchFamily="18" charset="0"/>
                        </a:rPr>
                        <m:t>…</m:t>
                      </m:r>
                    </m:oMath>
                  </m:oMathPara>
                </a14:m>
                <a:endParaRPr lang="ko-KR" altLang="en-US" sz="1400" dirty="0">
                  <a:ln w="0"/>
                  <a:effectLst>
                    <a:outerShdw blurRad="38100" dist="19050" dir="2700000" algn="tl" rotWithShape="0">
                      <a:schemeClr val="dk1">
                        <a:alpha val="40000"/>
                      </a:schemeClr>
                    </a:outerShdw>
                  </a:effectLst>
                  <a:cs typeface="Arial" panose="020B0604020202020204" pitchFamily="34" charset="0"/>
                </a:endParaRPr>
              </a:p>
            </p:txBody>
          </p:sp>
        </mc:Choice>
        <mc:Fallback xmlns="">
          <p:sp>
            <p:nvSpPr>
              <p:cNvPr id="42" name="직사각형 41"/>
              <p:cNvSpPr>
                <a:spLocks noRot="1" noChangeAspect="1" noMove="1" noResize="1" noEditPoints="1" noAdjustHandles="1" noChangeArrowheads="1" noChangeShapeType="1" noTextEdit="1"/>
              </p:cNvSpPr>
              <p:nvPr/>
            </p:nvSpPr>
            <p:spPr>
              <a:xfrm>
                <a:off x="8975692" y="4830720"/>
                <a:ext cx="369012" cy="30777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직사각형 42"/>
              <p:cNvSpPr/>
              <p:nvPr/>
            </p:nvSpPr>
            <p:spPr>
              <a:xfrm>
                <a:off x="9747708" y="4830720"/>
                <a:ext cx="397481" cy="30777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ln w="0"/>
                              <a:effectLst>
                                <a:outerShdw blurRad="38100" dist="19050" dir="2700000" algn="tl" rotWithShape="0">
                                  <a:schemeClr val="dk1">
                                    <a:alpha val="40000"/>
                                  </a:schemeClr>
                                </a:outerShdw>
                              </a:effectLst>
                              <a:latin typeface="Cambria Math"/>
                            </a:rPr>
                          </m:ctrlPr>
                        </m:sSubPr>
                        <m:e>
                          <m:r>
                            <a:rPr lang="en-US" altLang="ko-KR" sz="1400" i="1">
                              <a:ln w="0"/>
                              <a:effectLst>
                                <a:outerShdw blurRad="38100" dist="19050" dir="2700000" algn="tl" rotWithShape="0">
                                  <a:schemeClr val="dk1">
                                    <a:alpha val="40000"/>
                                  </a:schemeClr>
                                </a:outerShdw>
                              </a:effectLst>
                              <a:latin typeface="Cambria Math" panose="02040503050406030204" pitchFamily="18" charset="0"/>
                            </a:rPr>
                            <m:t>𝑥</m:t>
                          </m:r>
                        </m:e>
                        <m:sub>
                          <m:r>
                            <a:rPr lang="en-US" altLang="ko-KR" sz="1400" i="1">
                              <a:ln w="0"/>
                              <a:effectLst>
                                <a:outerShdw blurRad="38100" dist="19050" dir="2700000" algn="tl" rotWithShape="0">
                                  <a:schemeClr val="dk1">
                                    <a:alpha val="40000"/>
                                  </a:schemeClr>
                                </a:outerShdw>
                              </a:effectLst>
                              <a:latin typeface="Cambria Math" panose="02040503050406030204" pitchFamily="18" charset="0"/>
                            </a:rPr>
                            <m:t>𝑡</m:t>
                          </m:r>
                        </m:sub>
                      </m:sSub>
                    </m:oMath>
                  </m:oMathPara>
                </a14:m>
                <a:endParaRPr lang="ko-KR" altLang="en-US" sz="1400" dirty="0">
                  <a:ln w="0"/>
                  <a:effectLst>
                    <a:outerShdw blurRad="38100" dist="19050" dir="2700000" algn="tl" rotWithShape="0">
                      <a:schemeClr val="dk1">
                        <a:alpha val="40000"/>
                      </a:schemeClr>
                    </a:outerShdw>
                  </a:effectLst>
                  <a:cs typeface="Arial" panose="020B0604020202020204" pitchFamily="34" charset="0"/>
                </a:endParaRPr>
              </a:p>
            </p:txBody>
          </p:sp>
        </mc:Choice>
        <mc:Fallback xmlns="">
          <p:sp>
            <p:nvSpPr>
              <p:cNvPr id="43" name="직사각형 42"/>
              <p:cNvSpPr>
                <a:spLocks noRot="1" noChangeAspect="1" noMove="1" noResize="1" noEditPoints="1" noAdjustHandles="1" noChangeArrowheads="1" noChangeShapeType="1" noTextEdit="1"/>
              </p:cNvSpPr>
              <p:nvPr/>
            </p:nvSpPr>
            <p:spPr>
              <a:xfrm>
                <a:off x="9747708" y="4830720"/>
                <a:ext cx="397481" cy="307777"/>
              </a:xfrm>
              <a:prstGeom prst="rect">
                <a:avLst/>
              </a:prstGeom>
              <a:blipFill rotWithShape="0">
                <a:blip r:embed="rId7"/>
                <a:stretch>
                  <a:fillRect/>
                </a:stretch>
              </a:blipFill>
            </p:spPr>
            <p:txBody>
              <a:bodyPr/>
              <a:lstStyle/>
              <a:p>
                <a:r>
                  <a:rPr lang="en-US">
                    <a:noFill/>
                  </a:rPr>
                  <a:t> </a:t>
                </a:r>
              </a:p>
            </p:txBody>
          </p:sp>
        </mc:Fallback>
      </mc:AlternateContent>
      <p:sp>
        <p:nvSpPr>
          <p:cNvPr id="44" name="직사각형 43"/>
          <p:cNvSpPr/>
          <p:nvPr/>
        </p:nvSpPr>
        <p:spPr>
          <a:xfrm>
            <a:off x="4277992" y="4687785"/>
            <a:ext cx="372408" cy="442761"/>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ko-KR" sz="1200" dirty="0">
                <a:ln w="0"/>
                <a:solidFill>
                  <a:schemeClr val="tx1"/>
                </a:solidFill>
                <a:effectLst>
                  <a:outerShdw blurRad="38100" dist="19050" dir="2700000" algn="tl" rotWithShape="0">
                    <a:schemeClr val="dk1">
                      <a:alpha val="40000"/>
                    </a:schemeClr>
                  </a:outerShdw>
                </a:effectLst>
              </a:rPr>
              <a:t>…</a:t>
            </a:r>
            <a:endParaRPr lang="ko-KR" altLang="en-US" sz="1200" dirty="0">
              <a:ln w="0"/>
              <a:solidFill>
                <a:schemeClr val="tx1"/>
              </a:solidFill>
              <a:effectLst>
                <a:outerShdw blurRad="38100" dist="19050" dir="2700000" algn="tl" rotWithShape="0">
                  <a:schemeClr val="dk1">
                    <a:alpha val="40000"/>
                  </a:schemeClr>
                </a:outerShdw>
              </a:effectLst>
            </a:endParaRPr>
          </a:p>
        </p:txBody>
      </p:sp>
      <p:cxnSp>
        <p:nvCxnSpPr>
          <p:cNvPr id="8" name="구부러진 연결선 7"/>
          <p:cNvCxnSpPr>
            <a:stCxn id="28" idx="2"/>
            <a:endCxn id="39" idx="2"/>
          </p:cNvCxnSpPr>
          <p:nvPr/>
        </p:nvCxnSpPr>
        <p:spPr>
          <a:xfrm rot="16200000" flipH="1">
            <a:off x="4806279" y="3104571"/>
            <a:ext cx="7949" cy="4059900"/>
          </a:xfrm>
          <a:prstGeom prst="curvedConnector3">
            <a:avLst>
              <a:gd name="adj1" fmla="val 10126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구부러진 연결선 44"/>
          <p:cNvCxnSpPr>
            <a:stCxn id="18" idx="2"/>
            <a:endCxn id="40" idx="2"/>
          </p:cNvCxnSpPr>
          <p:nvPr/>
        </p:nvCxnSpPr>
        <p:spPr>
          <a:xfrm rot="16200000" flipH="1">
            <a:off x="5445459" y="2984373"/>
            <a:ext cx="7950" cy="4300296"/>
          </a:xfrm>
          <a:prstGeom prst="curvedConnector3">
            <a:avLst>
              <a:gd name="adj1" fmla="val 104361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구부러진 연결선 45"/>
          <p:cNvCxnSpPr>
            <a:stCxn id="19" idx="2"/>
            <a:endCxn id="41" idx="2"/>
          </p:cNvCxnSpPr>
          <p:nvPr/>
        </p:nvCxnSpPr>
        <p:spPr>
          <a:xfrm rot="16200000" flipH="1">
            <a:off x="6088616" y="2868150"/>
            <a:ext cx="12700" cy="4540692"/>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구부러진 연결선 47"/>
          <p:cNvCxnSpPr>
            <a:stCxn id="20" idx="2"/>
            <a:endCxn id="43" idx="2"/>
          </p:cNvCxnSpPr>
          <p:nvPr/>
        </p:nvCxnSpPr>
        <p:spPr>
          <a:xfrm rot="16200000" flipH="1">
            <a:off x="7533484" y="2725532"/>
            <a:ext cx="12700" cy="4825928"/>
          </a:xfrm>
          <a:prstGeom prst="curvedConnector3">
            <a:avLst>
              <a:gd name="adj1" fmla="val 6535134"/>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51"/>
          <p:cNvSpPr/>
          <p:nvPr/>
        </p:nvSpPr>
        <p:spPr>
          <a:xfrm>
            <a:off x="2166552" y="4456670"/>
            <a:ext cx="3501081" cy="90616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53" name="직사각형 52"/>
          <p:cNvSpPr/>
          <p:nvPr/>
        </p:nvSpPr>
        <p:spPr>
          <a:xfrm>
            <a:off x="2953165" y="2750466"/>
            <a:ext cx="1308458" cy="403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w="0"/>
                <a:solidFill>
                  <a:schemeClr val="tx1"/>
                </a:solidFill>
                <a:effectLst>
                  <a:outerShdw blurRad="38100" dist="19050" dir="2700000" algn="tl" rotWithShape="0">
                    <a:schemeClr val="dk1">
                      <a:alpha val="40000"/>
                    </a:schemeClr>
                  </a:outerShdw>
                </a:effectLst>
              </a:rPr>
              <a:t>x #01 </a:t>
            </a:r>
          </a:p>
          <a:p>
            <a:pPr algn="ctr"/>
            <a:r>
              <a:rPr lang="en-US" altLang="ko-KR" sz="1100" dirty="0">
                <a:ln w="0"/>
                <a:solidFill>
                  <a:schemeClr val="tx1"/>
                </a:solidFill>
                <a:effectLst>
                  <a:outerShdw blurRad="38100" dist="19050" dir="2700000" algn="tl" rotWithShape="0">
                    <a:schemeClr val="dk1">
                      <a:alpha val="40000"/>
                    </a:schemeClr>
                  </a:outerShdw>
                </a:effectLst>
              </a:rPr>
              <a:t>[1, 2, 3, …,10]</a:t>
            </a:r>
            <a:endParaRPr lang="ko-KR" altLang="en-US" sz="1100" dirty="0">
              <a:ln w="0"/>
              <a:solidFill>
                <a:schemeClr val="tx1"/>
              </a:solidFill>
              <a:effectLst>
                <a:outerShdw blurRad="38100" dist="19050" dir="2700000" algn="tl" rotWithShape="0">
                  <a:schemeClr val="dk1">
                    <a:alpha val="40000"/>
                  </a:schemeClr>
                </a:outerShdw>
              </a:effectLst>
            </a:endParaRPr>
          </a:p>
        </p:txBody>
      </p:sp>
      <p:sp>
        <p:nvSpPr>
          <p:cNvPr id="32" name="Title 1"/>
          <p:cNvSpPr txBox="1">
            <a:spLocks/>
          </p:cNvSpPr>
          <p:nvPr/>
        </p:nvSpPr>
        <p:spPr>
          <a:xfrm>
            <a:off x="258501" y="39216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a:t>Prepare the time series data</a:t>
            </a:r>
            <a:endParaRPr lang="en-US" sz="3600" dirty="0" smtClean="0"/>
          </a:p>
        </p:txBody>
      </p:sp>
    </p:spTree>
    <p:extLst>
      <p:ext uri="{BB962C8B-B14F-4D97-AF65-F5344CB8AC3E}">
        <p14:creationId xmlns:p14="http://schemas.microsoft.com/office/powerpoint/2010/main" val="2273352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Long Short-Term Memory (LSTM)</a:t>
            </a:r>
            <a:endParaRPr lang="ko-KR" altLang="en-US" dirty="0"/>
          </a:p>
        </p:txBody>
      </p:sp>
      <p:sp>
        <p:nvSpPr>
          <p:cNvPr id="4" name="바닥글 개체 틀 3"/>
          <p:cNvSpPr>
            <a:spLocks noGrp="1"/>
          </p:cNvSpPr>
          <p:nvPr>
            <p:ph type="ftr" sz="quarter" idx="11"/>
          </p:nvPr>
        </p:nvSpPr>
        <p:spPr/>
        <p:txBody>
          <a:bodyPr/>
          <a:lstStyle/>
          <a:p>
            <a:r>
              <a:rPr lang="en-US" altLang="ko-KR" smtClean="0"/>
              <a:t>Recurrent Neural Networks @ KSC2016</a:t>
            </a:r>
            <a:endParaRPr lang="ko-KR" altLang="en-US" dirty="0"/>
          </a:p>
        </p:txBody>
      </p:sp>
      <p:sp>
        <p:nvSpPr>
          <p:cNvPr id="5" name="슬라이드 번호 개체 틀 4"/>
          <p:cNvSpPr>
            <a:spLocks noGrp="1"/>
          </p:cNvSpPr>
          <p:nvPr>
            <p:ph type="sldNum" sz="quarter" idx="12"/>
          </p:nvPr>
        </p:nvSpPr>
        <p:spPr/>
        <p:txBody>
          <a:bodyPr/>
          <a:lstStyle/>
          <a:p>
            <a:r>
              <a:rPr lang="en-US" altLang="ko-KR" smtClean="0"/>
              <a:t>Page </a:t>
            </a:r>
            <a:fld id="{F1B931A8-AB7C-4BCA-8C38-4AE30784CA44}" type="slidenum">
              <a:rPr lang="ko-KR" altLang="en-US" smtClean="0"/>
              <a:pPr/>
              <a:t>79</a:t>
            </a:fld>
            <a:r>
              <a:rPr lang="ko-KR" altLang="en-US" smtClean="0"/>
              <a:t> </a:t>
            </a:r>
            <a:endParaRPr lang="ko-KR" altLang="en-US" dirty="0"/>
          </a:p>
        </p:txBody>
      </p:sp>
      <p:pic>
        <p:nvPicPr>
          <p:cNvPr id="1028" name="Picture 4" descr="A LSTM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5877" y="1192242"/>
            <a:ext cx="8200245" cy="30810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olah.github.io/posts/2015-08-Understanding-LSTMs/img/LSTM2-no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698097"/>
            <a:ext cx="9048750" cy="168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082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1404" y="762000"/>
            <a:ext cx="3274464" cy="523220"/>
          </a:xfrm>
          <a:prstGeom prst="rect">
            <a:avLst/>
          </a:prstGeom>
          <a:noFill/>
        </p:spPr>
        <p:txBody>
          <a:bodyPr wrap="square" rtlCol="0">
            <a:spAutoFit/>
          </a:bodyPr>
          <a:lstStyle/>
          <a:p>
            <a:pPr algn="ctr"/>
            <a:r>
              <a:rPr lang="en-US" sz="2800" b="1" dirty="0"/>
              <a:t>Prophet Overview</a:t>
            </a:r>
          </a:p>
        </p:txBody>
      </p:sp>
      <p:sp>
        <p:nvSpPr>
          <p:cNvPr id="4"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Prophet - Overview</a:t>
            </a:r>
            <a:endParaRPr lang="en-US" sz="4000" dirty="0"/>
          </a:p>
        </p:txBody>
      </p:sp>
      <p:sp>
        <p:nvSpPr>
          <p:cNvPr id="5" name="Content Placeholder 2"/>
          <p:cNvSpPr txBox="1">
            <a:spLocks/>
          </p:cNvSpPr>
          <p:nvPr/>
        </p:nvSpPr>
        <p:spPr>
          <a:xfrm>
            <a:off x="895430" y="2072760"/>
            <a:ext cx="6622970" cy="43280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charset="0"/>
              <a:buChar char="•"/>
            </a:pPr>
            <a:r>
              <a:rPr lang="en-US" dirty="0"/>
              <a:t>O</a:t>
            </a:r>
            <a:r>
              <a:rPr lang="en-US" dirty="0" smtClean="0"/>
              <a:t>pen </a:t>
            </a:r>
            <a:r>
              <a:rPr lang="en-US" dirty="0"/>
              <a:t>source library </a:t>
            </a:r>
            <a:r>
              <a:rPr lang="en-US" dirty="0" smtClean="0"/>
              <a:t>by </a:t>
            </a:r>
            <a:r>
              <a:rPr lang="en-US" dirty="0"/>
              <a:t>Facebook’s Core Data Science </a:t>
            </a:r>
            <a:r>
              <a:rPr lang="en-US" dirty="0" smtClean="0"/>
              <a:t>team</a:t>
            </a:r>
            <a:endParaRPr lang="en-US" dirty="0"/>
          </a:p>
          <a:p>
            <a:pPr marL="342900" indent="-342900">
              <a:buFont typeface="Arial" charset="0"/>
              <a:buChar char="•"/>
            </a:pPr>
            <a:r>
              <a:rPr lang="en-US" dirty="0" smtClean="0"/>
              <a:t>Underlying </a:t>
            </a:r>
            <a:r>
              <a:rPr lang="en-US" dirty="0"/>
              <a:t>calculation engine is </a:t>
            </a:r>
            <a:r>
              <a:rPr lang="en-US" dirty="0" smtClean="0"/>
              <a:t>Stan</a:t>
            </a:r>
          </a:p>
          <a:p>
            <a:pPr marL="342900" indent="-342900">
              <a:buFont typeface="Arial" charset="0"/>
              <a:buChar char="•"/>
            </a:pPr>
            <a:r>
              <a:rPr lang="en-US" dirty="0" smtClean="0"/>
              <a:t>Interfaces </a:t>
            </a:r>
            <a:r>
              <a:rPr lang="en-US" dirty="0"/>
              <a:t>available in R and </a:t>
            </a:r>
            <a:r>
              <a:rPr lang="en-US" dirty="0" smtClean="0"/>
              <a:t>Python</a:t>
            </a:r>
            <a:endParaRPr lang="en-US" dirty="0"/>
          </a:p>
          <a:p>
            <a:pPr marL="342900" indent="-342900">
              <a:buFont typeface="Arial" charset="0"/>
              <a:buChar char="•"/>
            </a:pPr>
            <a:r>
              <a:rPr lang="en-US" dirty="0"/>
              <a:t>Designed for analyst with domain </a:t>
            </a:r>
            <a:r>
              <a:rPr lang="en-US" dirty="0" smtClean="0"/>
              <a:t>knowledge</a:t>
            </a:r>
            <a:endParaRPr lang="en-US" dirty="0"/>
          </a:p>
          <a:p>
            <a:pPr marL="342900" indent="-342900">
              <a:buFont typeface="Arial" charset="0"/>
              <a:buChar char="•"/>
            </a:pPr>
            <a:r>
              <a:rPr lang="en-US" dirty="0" smtClean="0"/>
              <a:t>Visualization support</a:t>
            </a:r>
            <a:endParaRPr lang="en-US" dirty="0"/>
          </a:p>
          <a:p>
            <a:pPr marL="0" indent="0">
              <a:buNone/>
            </a:pPr>
            <a:endParaRPr lang="en-US" dirty="0"/>
          </a:p>
        </p:txBody>
      </p:sp>
      <p:sp>
        <p:nvSpPr>
          <p:cNvPr id="2" name="Slide Number Placeholder 1"/>
          <p:cNvSpPr>
            <a:spLocks noGrp="1"/>
          </p:cNvSpPr>
          <p:nvPr>
            <p:ph type="sldNum" sz="quarter" idx="12"/>
          </p:nvPr>
        </p:nvSpPr>
        <p:spPr/>
        <p:txBody>
          <a:bodyPr/>
          <a:lstStyle/>
          <a:p>
            <a:fld id="{71E4830E-B8E5-A849-B299-C150F95FFD18}" type="slidenum">
              <a:rPr lang="en-US" smtClean="0"/>
              <a:t>8</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8500" t="40132" r="20000" b="35201"/>
          <a:stretch/>
        </p:blipFill>
        <p:spPr>
          <a:xfrm>
            <a:off x="7672860" y="3364876"/>
            <a:ext cx="4238580" cy="1275020"/>
          </a:xfrm>
          <a:prstGeom prst="rect">
            <a:avLst/>
          </a:prstGeom>
        </p:spPr>
      </p:pic>
    </p:spTree>
    <p:extLst>
      <p:ext uri="{BB962C8B-B14F-4D97-AF65-F5344CB8AC3E}">
        <p14:creationId xmlns:p14="http://schemas.microsoft.com/office/powerpoint/2010/main" val="4810929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12"/>
          </p:nvPr>
        </p:nvSpPr>
        <p:spPr/>
        <p:txBody>
          <a:bodyPr/>
          <a:lstStyle/>
          <a:p>
            <a:r>
              <a:rPr lang="en-US" altLang="ko-KR" smtClean="0">
                <a:ln w="0"/>
                <a:solidFill>
                  <a:schemeClr val="tx1"/>
                </a:solidFill>
                <a:effectLst>
                  <a:outerShdw blurRad="38100" dist="19050" dir="2700000" algn="tl" rotWithShape="0">
                    <a:schemeClr val="dk1">
                      <a:alpha val="40000"/>
                    </a:schemeClr>
                  </a:outerShdw>
                </a:effectLst>
              </a:rPr>
              <a:t>Page </a:t>
            </a:r>
            <a:fld id="{F1B931A8-AB7C-4BCA-8C38-4AE30784CA44}" type="slidenum">
              <a:rPr lang="ko-KR" altLang="en-US" smtClean="0">
                <a:ln w="0"/>
                <a:solidFill>
                  <a:schemeClr val="tx1"/>
                </a:solidFill>
                <a:effectLst>
                  <a:outerShdw blurRad="38100" dist="19050" dir="2700000" algn="tl" rotWithShape="0">
                    <a:schemeClr val="dk1">
                      <a:alpha val="40000"/>
                    </a:schemeClr>
                  </a:outerShdw>
                </a:effectLst>
              </a:rPr>
              <a:pPr/>
              <a:t>80</a:t>
            </a:fld>
            <a:r>
              <a:rPr lang="ko-KR" altLang="en-US" smtClean="0">
                <a:ln w="0"/>
                <a:solidFill>
                  <a:schemeClr val="tx1"/>
                </a:solidFill>
                <a:effectLst>
                  <a:outerShdw blurRad="38100" dist="19050" dir="2700000" algn="tl" rotWithShape="0">
                    <a:schemeClr val="dk1">
                      <a:alpha val="40000"/>
                    </a:schemeClr>
                  </a:outerShdw>
                </a:effectLst>
              </a:rPr>
              <a:t> </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32" name="Title 1"/>
          <p:cNvSpPr txBox="1">
            <a:spLocks/>
          </p:cNvSpPr>
          <p:nvPr/>
        </p:nvSpPr>
        <p:spPr>
          <a:xfrm>
            <a:off x="258501" y="39216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smtClean="0"/>
              <a:t>Future Improvement</a:t>
            </a:r>
            <a:endParaRPr lang="en-US" sz="3600" dirty="0" smtClean="0"/>
          </a:p>
        </p:txBody>
      </p:sp>
      <p:sp>
        <p:nvSpPr>
          <p:cNvPr id="29" name="Content Placeholder 2"/>
          <p:cNvSpPr>
            <a:spLocks noGrp="1"/>
          </p:cNvSpPr>
          <p:nvPr>
            <p:ph idx="1"/>
          </p:nvPr>
        </p:nvSpPr>
        <p:spPr>
          <a:xfrm>
            <a:off x="838200" y="1977968"/>
            <a:ext cx="10515600" cy="4351338"/>
          </a:xfrm>
        </p:spPr>
        <p:txBody>
          <a:bodyPr/>
          <a:lstStyle/>
          <a:p>
            <a:r>
              <a:rPr lang="en-US" dirty="0" smtClean="0"/>
              <a:t>Train our models using GPU infrastructure</a:t>
            </a:r>
          </a:p>
          <a:p>
            <a:r>
              <a:rPr lang="en-US" dirty="0" smtClean="0"/>
              <a:t>Produce interactive browser compatible visualization results to our stakeholders</a:t>
            </a:r>
          </a:p>
          <a:p>
            <a:r>
              <a:rPr lang="en-US" dirty="0" smtClean="0"/>
              <a:t>Provide API for external applications</a:t>
            </a:r>
          </a:p>
          <a:p>
            <a:endParaRPr lang="en-US" dirty="0"/>
          </a:p>
        </p:txBody>
      </p:sp>
    </p:spTree>
    <p:extLst>
      <p:ext uri="{BB962C8B-B14F-4D97-AF65-F5344CB8AC3E}">
        <p14:creationId xmlns:p14="http://schemas.microsoft.com/office/powerpoint/2010/main" val="1234456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36442" y="322859"/>
            <a:ext cx="11674998" cy="1325563"/>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t>Prophet - Overview</a:t>
            </a:r>
            <a:endParaRPr lang="en-US" sz="4000" dirty="0"/>
          </a:p>
        </p:txBody>
      </p:sp>
      <p:sp>
        <p:nvSpPr>
          <p:cNvPr id="2" name="TextBox 1"/>
          <p:cNvSpPr txBox="1"/>
          <p:nvPr/>
        </p:nvSpPr>
        <p:spPr>
          <a:xfrm>
            <a:off x="4217063" y="1845467"/>
            <a:ext cx="375787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Y(t) = </a:t>
            </a:r>
            <a:r>
              <a:rPr lang="en-US" sz="2800" dirty="0">
                <a:solidFill>
                  <a:schemeClr val="accent4"/>
                </a:solidFill>
              </a:rPr>
              <a:t>g(t) </a:t>
            </a:r>
            <a:r>
              <a:rPr lang="en-US" sz="2800" dirty="0"/>
              <a:t>+ </a:t>
            </a:r>
            <a:r>
              <a:rPr lang="en-US" sz="2800" dirty="0">
                <a:solidFill>
                  <a:schemeClr val="accent1"/>
                </a:solidFill>
              </a:rPr>
              <a:t>s(t) </a:t>
            </a:r>
            <a:r>
              <a:rPr lang="en-US" sz="2800" dirty="0"/>
              <a:t>+ </a:t>
            </a:r>
            <a:r>
              <a:rPr lang="en-US" sz="2800" dirty="0">
                <a:solidFill>
                  <a:schemeClr val="accent6"/>
                </a:solidFill>
              </a:rPr>
              <a:t>h(t)</a:t>
            </a:r>
            <a:r>
              <a:rPr lang="en-US" sz="2800" dirty="0"/>
              <a:t> + e</a:t>
            </a:r>
          </a:p>
        </p:txBody>
      </p:sp>
      <p:grpSp>
        <p:nvGrpSpPr>
          <p:cNvPr id="10" name="Group 9"/>
          <p:cNvGrpSpPr/>
          <p:nvPr/>
        </p:nvGrpSpPr>
        <p:grpSpPr>
          <a:xfrm>
            <a:off x="394627" y="2776041"/>
            <a:ext cx="11402747" cy="2577201"/>
            <a:chOff x="223434" y="2776041"/>
            <a:chExt cx="11402747" cy="2577201"/>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0000" b="10000"/>
            <a:stretch/>
          </p:blipFill>
          <p:spPr>
            <a:xfrm>
              <a:off x="223434" y="2776041"/>
              <a:ext cx="3436267" cy="2577201"/>
            </a:xfrm>
            <a:prstGeom prst="rect">
              <a:avLst/>
            </a:prstGeom>
            <a:ln w="57150">
              <a:solidFill>
                <a:schemeClr val="accent4"/>
              </a:solidFill>
            </a:ln>
          </p:spPr>
        </p:pic>
        <p:pic>
          <p:nvPicPr>
            <p:cNvPr id="12" name="Picture 11"/>
            <p:cNvPicPr>
              <a:picLocks noChangeAspect="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883066" y="2784496"/>
              <a:ext cx="4408706" cy="2568745"/>
            </a:xfrm>
            <a:prstGeom prst="rect">
              <a:avLst/>
            </a:prstGeom>
            <a:ln w="57150">
              <a:solidFill>
                <a:schemeClr val="accent1"/>
              </a:solidFill>
            </a:ln>
          </p:spPr>
        </p:pic>
        <p:pic>
          <p:nvPicPr>
            <p:cNvPr id="13" name="Picture 12"/>
            <p:cNvPicPr>
              <a:picLocks noChangeAspect="1"/>
            </p:cNvPicPr>
            <p:nvPr/>
          </p:nvPicPr>
          <p:blipFill rotWithShape="1">
            <a:blip r:embed="rId6">
              <a:grayscl/>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8020" t="4910" r="7958" b="4606"/>
            <a:stretch/>
          </p:blipFill>
          <p:spPr>
            <a:xfrm>
              <a:off x="8515138" y="2784496"/>
              <a:ext cx="3111043" cy="2568745"/>
            </a:xfrm>
            <a:prstGeom prst="rect">
              <a:avLst/>
            </a:prstGeom>
            <a:ln w="57150">
              <a:solidFill>
                <a:schemeClr val="accent6"/>
              </a:solidFill>
            </a:ln>
          </p:spPr>
        </p:pic>
      </p:grpSp>
      <p:grpSp>
        <p:nvGrpSpPr>
          <p:cNvPr id="11" name="Group 10"/>
          <p:cNvGrpSpPr/>
          <p:nvPr/>
        </p:nvGrpSpPr>
        <p:grpSpPr>
          <a:xfrm>
            <a:off x="708495" y="5760594"/>
            <a:ext cx="11336803" cy="483058"/>
            <a:chOff x="830677" y="5760594"/>
            <a:chExt cx="11336803" cy="483058"/>
          </a:xfrm>
        </p:grpSpPr>
        <p:sp>
          <p:nvSpPr>
            <p:cNvPr id="3" name="Rectangle 2"/>
            <p:cNvSpPr/>
            <p:nvPr/>
          </p:nvSpPr>
          <p:spPr>
            <a:xfrm>
              <a:off x="4510695" y="5781987"/>
              <a:ext cx="3414974" cy="461665"/>
            </a:xfrm>
            <a:prstGeom prst="rect">
              <a:avLst/>
            </a:prstGeom>
          </p:spPr>
          <p:txBody>
            <a:bodyPr wrap="none">
              <a:spAutoFit/>
            </a:bodyPr>
            <a:lstStyle/>
            <a:p>
              <a:pPr algn="ctr"/>
              <a:r>
                <a:rPr lang="en-US" sz="2400" u="sng" dirty="0"/>
                <a:t>Periodic Seasonality : s(t)</a:t>
              </a:r>
            </a:p>
          </p:txBody>
        </p:sp>
        <p:sp>
          <p:nvSpPr>
            <p:cNvPr id="7" name="Rectangle 6"/>
            <p:cNvSpPr/>
            <p:nvPr/>
          </p:nvSpPr>
          <p:spPr>
            <a:xfrm>
              <a:off x="830677" y="5760594"/>
              <a:ext cx="2658998" cy="461665"/>
            </a:xfrm>
            <a:prstGeom prst="rect">
              <a:avLst/>
            </a:prstGeom>
          </p:spPr>
          <p:txBody>
            <a:bodyPr wrap="none">
              <a:spAutoFit/>
            </a:bodyPr>
            <a:lstStyle/>
            <a:p>
              <a:pPr algn="ctr"/>
              <a:r>
                <a:rPr lang="en-US" sz="2400" u="sng" dirty="0"/>
                <a:t>Growth Model : g(t)</a:t>
              </a:r>
            </a:p>
          </p:txBody>
        </p:sp>
        <p:sp>
          <p:nvSpPr>
            <p:cNvPr id="9" name="Rectangle 8"/>
            <p:cNvSpPr/>
            <p:nvPr/>
          </p:nvSpPr>
          <p:spPr>
            <a:xfrm>
              <a:off x="8874591" y="5760594"/>
              <a:ext cx="3292889" cy="461665"/>
            </a:xfrm>
            <a:prstGeom prst="rect">
              <a:avLst/>
            </a:prstGeom>
          </p:spPr>
          <p:txBody>
            <a:bodyPr wrap="none">
              <a:spAutoFit/>
            </a:bodyPr>
            <a:lstStyle/>
            <a:p>
              <a:pPr algn="ctr"/>
              <a:r>
                <a:rPr lang="en-US" sz="2400" u="sng" dirty="0"/>
                <a:t>Holidays and Events h(t)</a:t>
              </a:r>
            </a:p>
          </p:txBody>
        </p:sp>
      </p:grpSp>
      <p:sp>
        <p:nvSpPr>
          <p:cNvPr id="4" name="Slide Number Placeholder 3"/>
          <p:cNvSpPr>
            <a:spLocks noGrp="1"/>
          </p:cNvSpPr>
          <p:nvPr>
            <p:ph type="sldNum" sz="quarter" idx="12"/>
          </p:nvPr>
        </p:nvSpPr>
        <p:spPr/>
        <p:txBody>
          <a:bodyPr/>
          <a:lstStyle/>
          <a:p>
            <a:fld id="{71E4830E-B8E5-A849-B299-C150F95FFD18}" type="slidenum">
              <a:rPr lang="en-US" smtClean="0"/>
              <a:t>9</a:t>
            </a:fld>
            <a:endParaRPr lang="en-US"/>
          </a:p>
        </p:txBody>
      </p:sp>
    </p:spTree>
    <p:extLst>
      <p:ext uri="{BB962C8B-B14F-4D97-AF65-F5344CB8AC3E}">
        <p14:creationId xmlns:p14="http://schemas.microsoft.com/office/powerpoint/2010/main" val="452893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3656</TotalTime>
  <Words>2734</Words>
  <Application>Microsoft Office PowerPoint</Application>
  <PresentationFormat>Custom</PresentationFormat>
  <Paragraphs>683</Paragraphs>
  <Slides>80</Slides>
  <Notes>42</Notes>
  <HiddenSlides>12</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Evaluation of Time Series Forecasting models for Treasury Services</vt:lpstr>
      <vt:lpstr>PowerPoint Presentation</vt:lpstr>
      <vt:lpstr>PowerPoint Presentation</vt:lpstr>
      <vt:lpstr>PowerPoint Presentation</vt:lpstr>
      <vt:lpstr>PowerPoint Presentation</vt:lpstr>
      <vt:lpstr>Prophet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AutoRegressive Integrated Moving Average (ARIMA)</vt:lpstr>
      <vt:lpstr>PowerPoint Presentation</vt:lpstr>
      <vt:lpstr>PowerPoint Presentation</vt:lpstr>
      <vt:lpstr>PowerPoint Presentation</vt:lpstr>
      <vt:lpstr>PowerPoint Presentation</vt:lpstr>
      <vt:lpstr>PowerPoint Presentation</vt:lpstr>
      <vt:lpstr>Generalized AutoRegressive Conditional Heteroscedasticity (GARCH)</vt:lpstr>
      <vt:lpstr>PowerPoint Presentation</vt:lpstr>
      <vt:lpstr>PowerPoint Presentation</vt:lpstr>
      <vt:lpstr>PowerPoint Presentation</vt:lpstr>
      <vt:lpstr>PowerPoint Presentation</vt:lpstr>
      <vt:lpstr>Neural Networks 101</vt:lpstr>
      <vt:lpstr>Single Neuron</vt:lpstr>
      <vt:lpstr>Neural Network</vt:lpstr>
      <vt:lpstr>Convolutional Neural Networks (CNN)</vt:lpstr>
      <vt:lpstr>CNN - Overview</vt:lpstr>
      <vt:lpstr>CNN - Technical Aspect</vt:lpstr>
      <vt:lpstr>General CNN Architecture</vt:lpstr>
      <vt:lpstr>CNN - Technical Aspects</vt:lpstr>
      <vt:lpstr>PowerPoint Presentation</vt:lpstr>
      <vt:lpstr>PowerPoint Presentation</vt:lpstr>
      <vt:lpstr>PowerPoint Presentation</vt:lpstr>
      <vt:lpstr>Summary</vt:lpstr>
      <vt:lpstr>Recurrent Neural Networks (RNN)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Hyper-parameter Tuning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vt:lpstr>
      <vt:lpstr>PowerPoint Presentation</vt:lpstr>
      <vt:lpstr>PowerPoint Presentation</vt:lpstr>
      <vt:lpstr>PowerPoint Presentation</vt:lpstr>
      <vt:lpstr>PowerPoint Presentation</vt:lpstr>
      <vt:lpstr>PowerPoint Presentation</vt:lpstr>
      <vt:lpstr>PowerPoint Presentation</vt:lpstr>
      <vt:lpstr>Thank you!</vt:lpstr>
      <vt:lpstr>Additional Slides</vt:lpstr>
      <vt:lpstr>Resources </vt:lpstr>
      <vt:lpstr>PowerPoint Presentation</vt:lpstr>
      <vt:lpstr>PowerPoint Presentation</vt:lpstr>
      <vt:lpstr>PowerPoint Presentation</vt:lpstr>
      <vt:lpstr>PowerPoint Presentation</vt:lpstr>
      <vt:lpstr>Long Short-Term Memory (LSTM)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#KAMATH SHANTANU ARUN#</dc:creator>
  <cp:lastModifiedBy>Zhou, You</cp:lastModifiedBy>
  <cp:revision>779</cp:revision>
  <cp:lastPrinted>2017-07-13T08:28:01Z</cp:lastPrinted>
  <dcterms:created xsi:type="dcterms:W3CDTF">2017-07-10T23:27:01Z</dcterms:created>
  <dcterms:modified xsi:type="dcterms:W3CDTF">2017-07-18T01:47:55Z</dcterms:modified>
</cp:coreProperties>
</file>